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notesMasterIdLst>
    <p:notesMasterId r:id="rId107"/>
  </p:notesMasterIdLst>
  <p:sldIdLst>
    <p:sldId id="472" r:id="rId2"/>
    <p:sldId id="477" r:id="rId3"/>
    <p:sldId id="479" r:id="rId4"/>
    <p:sldId id="395" r:id="rId5"/>
    <p:sldId id="474" r:id="rId6"/>
    <p:sldId id="475" r:id="rId7"/>
    <p:sldId id="480" r:id="rId8"/>
    <p:sldId id="478" r:id="rId9"/>
    <p:sldId id="476" r:id="rId10"/>
    <p:sldId id="363" r:id="rId11"/>
    <p:sldId id="473" r:id="rId12"/>
    <p:sldId id="407" r:id="rId13"/>
    <p:sldId id="464" r:id="rId14"/>
    <p:sldId id="465" r:id="rId15"/>
    <p:sldId id="466" r:id="rId16"/>
    <p:sldId id="467" r:id="rId17"/>
    <p:sldId id="468" r:id="rId18"/>
    <p:sldId id="463" r:id="rId19"/>
    <p:sldId id="396" r:id="rId20"/>
    <p:sldId id="388" r:id="rId21"/>
    <p:sldId id="449" r:id="rId22"/>
    <p:sldId id="450" r:id="rId23"/>
    <p:sldId id="458" r:id="rId24"/>
    <p:sldId id="452" r:id="rId25"/>
    <p:sldId id="461" r:id="rId26"/>
    <p:sldId id="453" r:id="rId27"/>
    <p:sldId id="456" r:id="rId28"/>
    <p:sldId id="454" r:id="rId29"/>
    <p:sldId id="457" r:id="rId30"/>
    <p:sldId id="455" r:id="rId31"/>
    <p:sldId id="451" r:id="rId32"/>
    <p:sldId id="459" r:id="rId33"/>
    <p:sldId id="460" r:id="rId34"/>
    <p:sldId id="462" r:id="rId35"/>
    <p:sldId id="469" r:id="rId36"/>
    <p:sldId id="470" r:id="rId37"/>
    <p:sldId id="471" r:id="rId38"/>
    <p:sldId id="481" r:id="rId39"/>
    <p:sldId id="482" r:id="rId40"/>
    <p:sldId id="485" r:id="rId41"/>
    <p:sldId id="483" r:id="rId42"/>
    <p:sldId id="484" r:id="rId43"/>
    <p:sldId id="486" r:id="rId44"/>
    <p:sldId id="487" r:id="rId45"/>
    <p:sldId id="488" r:id="rId46"/>
    <p:sldId id="493" r:id="rId47"/>
    <p:sldId id="490" r:id="rId48"/>
    <p:sldId id="494" r:id="rId49"/>
    <p:sldId id="491" r:id="rId50"/>
    <p:sldId id="492" r:id="rId51"/>
    <p:sldId id="495" r:id="rId52"/>
    <p:sldId id="496" r:id="rId53"/>
    <p:sldId id="498" r:id="rId54"/>
    <p:sldId id="497" r:id="rId55"/>
    <p:sldId id="521"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2" r:id="rId79"/>
    <p:sldId id="527" r:id="rId80"/>
    <p:sldId id="523" r:id="rId81"/>
    <p:sldId id="524" r:id="rId82"/>
    <p:sldId id="525" r:id="rId83"/>
    <p:sldId id="526" r:id="rId84"/>
    <p:sldId id="528" r:id="rId85"/>
    <p:sldId id="529" r:id="rId86"/>
    <p:sldId id="530" r:id="rId87"/>
    <p:sldId id="531" r:id="rId88"/>
    <p:sldId id="532" r:id="rId89"/>
    <p:sldId id="533" r:id="rId90"/>
    <p:sldId id="534" r:id="rId91"/>
    <p:sldId id="535" r:id="rId92"/>
    <p:sldId id="536" r:id="rId93"/>
    <p:sldId id="537" r:id="rId94"/>
    <p:sldId id="538" r:id="rId95"/>
    <p:sldId id="539" r:id="rId96"/>
    <p:sldId id="256" r:id="rId97"/>
    <p:sldId id="257" r:id="rId98"/>
    <p:sldId id="258" r:id="rId99"/>
    <p:sldId id="259" r:id="rId100"/>
    <p:sldId id="260" r:id="rId101"/>
    <p:sldId id="261" r:id="rId102"/>
    <p:sldId id="262" r:id="rId103"/>
    <p:sldId id="263" r:id="rId104"/>
    <p:sldId id="265" r:id="rId105"/>
    <p:sldId id="380" r:id="rId106"/>
  </p:sldIdLst>
  <p:sldSz cx="12192000" cy="6858000"/>
  <p:notesSz cx="6858000" cy="9144000"/>
  <p:custDataLst>
    <p:tags r:id="rId10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68"/>
    <a:srgbClr val="ED7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1" autoAdjust="0"/>
  </p:normalViewPr>
  <p:slideViewPr>
    <p:cSldViewPr snapToGrid="0">
      <p:cViewPr varScale="1">
        <p:scale>
          <a:sx n="59" d="100"/>
          <a:sy n="59" d="100"/>
        </p:scale>
        <p:origin x="96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2AAFC-AA7C-4CC8-8836-604692405B2A}" type="datetimeFigureOut">
              <a:rPr lang="en-US" smtClean="0"/>
              <a:t>12/21/2025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9EB38-6C46-418E-A81F-22CB358A1252}" type="slidenum">
              <a:rPr lang="en-US" smtClean="0"/>
              <a:t>‹#›</a:t>
            </a:fld>
            <a:endParaRPr lang="en-US"/>
          </a:p>
        </p:txBody>
      </p:sp>
    </p:spTree>
    <p:extLst>
      <p:ext uri="{BB962C8B-B14F-4D97-AF65-F5344CB8AC3E}">
        <p14:creationId xmlns:p14="http://schemas.microsoft.com/office/powerpoint/2010/main" val="323427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telnet server_ip 80</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3306</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443</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3389</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C. 25</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53</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A. http://server_ip:8080</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C. Block 23 &amp; enable SSH on 22</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Answer: B. Internal firewall blocked port 5000</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013C6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743839"/>
            <a:ext cx="10058400" cy="1070110"/>
          </a:xfrm>
        </p:spPr>
        <p:txBody>
          <a:bodyPr anchor="b">
            <a:normAutofit/>
          </a:bodyPr>
          <a:lstStyle>
            <a:lvl1pPr algn="ctr">
              <a:lnSpc>
                <a:spcPct val="85000"/>
              </a:lnSpc>
              <a:defRPr sz="4800" spc="-51" baseline="0">
                <a:solidFill>
                  <a:srgbClr val="013C68"/>
                </a:solidFill>
              </a:defRPr>
            </a:lvl1pPr>
          </a:lstStyle>
          <a:p>
            <a:r>
              <a:rPr lang="en-GB"/>
              <a:t>Click to edit Master title style</a:t>
            </a:r>
            <a:endParaRPr lang="en-US" dirty="0"/>
          </a:p>
        </p:txBody>
      </p:sp>
      <p:sp>
        <p:nvSpPr>
          <p:cNvPr id="3" name="Subtitle 2"/>
          <p:cNvSpPr>
            <a:spLocks noGrp="1"/>
          </p:cNvSpPr>
          <p:nvPr>
            <p:ph type="subTitle" idx="1" hasCustomPrompt="1"/>
          </p:nvPr>
        </p:nvSpPr>
        <p:spPr>
          <a:xfrm>
            <a:off x="1097280" y="4841565"/>
            <a:ext cx="10058400" cy="1143000"/>
          </a:xfrm>
        </p:spPr>
        <p:txBody>
          <a:bodyPr lIns="91440" rIns="91440">
            <a:normAutofit/>
          </a:bodyPr>
          <a:lstStyle>
            <a:lvl1pPr marL="0" indent="0" algn="ctr">
              <a:buNone/>
              <a:defRPr sz="2400" cap="none" spc="200" baseline="0">
                <a:solidFill>
                  <a:srgbClr val="C00000"/>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B35DC7A1-3D50-4E40-96E7-2FB2BC04FE00}" type="datetime1">
              <a:rPr lang="en-US" smtClean="0"/>
              <a:t>12/21/2025</a:t>
            </a:fld>
            <a:endParaRPr lang="en-US" dirty="0"/>
          </a:p>
        </p:txBody>
      </p:sp>
      <p:sp>
        <p:nvSpPr>
          <p:cNvPr id="5" name="Footer Placeholder 4"/>
          <p:cNvSpPr>
            <a:spLocks noGrp="1"/>
          </p:cNvSpPr>
          <p:nvPr>
            <p:ph type="ftr" sz="quarter" idx="11"/>
          </p:nvPr>
        </p:nvSpPr>
        <p:spPr/>
        <p:txBody>
          <a:bodyPr/>
          <a:lstStyle>
            <a:lvl1pPr>
              <a:defRPr sz="1400"/>
            </a:lvl1pPr>
          </a:lstStyle>
          <a:p>
            <a:r>
              <a:rPr lang="en-US"/>
              <a:t>Newgate university minna ©️ 2022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158240" y="4635719"/>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76F24F2-50D9-A5A2-2A33-0AD7A1663A34}"/>
              </a:ext>
            </a:extLst>
          </p:cNvPr>
          <p:cNvPicPr>
            <a:picLocks noChangeAspect="1"/>
          </p:cNvPicPr>
          <p:nvPr userDrawn="1"/>
        </p:nvPicPr>
        <p:blipFill>
          <a:blip r:embed="rId3"/>
          <a:stretch>
            <a:fillRect/>
          </a:stretch>
        </p:blipFill>
        <p:spPr>
          <a:xfrm>
            <a:off x="3405840" y="661808"/>
            <a:ext cx="5377180" cy="1732280"/>
          </a:xfrm>
          <a:prstGeom prst="rect">
            <a:avLst/>
          </a:prstGeom>
        </p:spPr>
      </p:pic>
    </p:spTree>
    <p:extLst>
      <p:ext uri="{BB962C8B-B14F-4D97-AF65-F5344CB8AC3E}">
        <p14:creationId xmlns:p14="http://schemas.microsoft.com/office/powerpoint/2010/main" val="217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90988" y="1854201"/>
            <a:ext cx="10058400" cy="393976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61B2648F-5DCA-4F0C-9F1F-2A2D22496E6C}" type="datetime1">
              <a:rPr lang="en-US" smtClean="0"/>
              <a:t>12/21/2025</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err="1"/>
              <a:t>Newgate</a:t>
            </a:r>
            <a:r>
              <a:rPr lang="en-US" dirty="0"/>
              <a:t> university </a:t>
            </a:r>
            <a:r>
              <a:rPr lang="en-US" dirty="0" err="1"/>
              <a:t>minna</a:t>
            </a:r>
            <a:r>
              <a:rPr lang="en-US" dirty="0"/>
              <a:t> ©️ 2022</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1E241E77-C81B-DE20-D614-6FEDF979D497}"/>
              </a:ext>
            </a:extLst>
          </p:cNvPr>
          <p:cNvPicPr>
            <a:picLocks noChangeAspect="1"/>
          </p:cNvPicPr>
          <p:nvPr userDrawn="1"/>
        </p:nvPicPr>
        <p:blipFill>
          <a:blip r:embed="rId2"/>
          <a:stretch>
            <a:fillRect/>
          </a:stretch>
        </p:blipFill>
        <p:spPr>
          <a:xfrm>
            <a:off x="93726" y="5114367"/>
            <a:ext cx="1003554" cy="1134618"/>
          </a:xfrm>
          <a:prstGeom prst="rect">
            <a:avLst/>
          </a:prstGeom>
        </p:spPr>
      </p:pic>
    </p:spTree>
    <p:extLst>
      <p:ext uri="{BB962C8B-B14F-4D97-AF65-F5344CB8AC3E}">
        <p14:creationId xmlns:p14="http://schemas.microsoft.com/office/powerpoint/2010/main" val="35785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90305"/>
            <a:ext cx="10058400" cy="9684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58240" y="1897582"/>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78881" y="1897583"/>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8C6D3B5-EC5C-42F1-939F-034D2CD8E6BB}" type="datetime1">
              <a:rPr lang="en-US" smtClean="0"/>
              <a:t>12/21/2025</a:t>
            </a:fld>
            <a:endParaRPr lang="en-US" dirty="0"/>
          </a:p>
        </p:txBody>
      </p:sp>
      <p:sp>
        <p:nvSpPr>
          <p:cNvPr id="6" name="Footer Placeholder 5"/>
          <p:cNvSpPr>
            <a:spLocks noGrp="1"/>
          </p:cNvSpPr>
          <p:nvPr>
            <p:ph type="ftr" sz="quarter" idx="11"/>
          </p:nvPr>
        </p:nvSpPr>
        <p:spPr/>
        <p:txBody>
          <a:bodyPr/>
          <a:lstStyle>
            <a:lvl1pPr>
              <a:defRPr sz="1400"/>
            </a:lvl1pPr>
          </a:lstStyle>
          <a:p>
            <a:r>
              <a:rPr lang="en-US"/>
              <a:t>Newgate university minna ©️ 2022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87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314889"/>
            <a:ext cx="10058400" cy="10601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1" cap="all"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2031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1" cap="all"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2031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0595C76-3741-4586-8A13-A0B12D181EEB}" type="datetime1">
              <a:rPr lang="en-US" smtClean="0"/>
              <a:t>12/21/2025</a:t>
            </a:fld>
            <a:endParaRPr lang="en-US" dirty="0"/>
          </a:p>
        </p:txBody>
      </p:sp>
      <p:sp>
        <p:nvSpPr>
          <p:cNvPr id="8" name="Footer Placeholder 7"/>
          <p:cNvSpPr>
            <a:spLocks noGrp="1"/>
          </p:cNvSpPr>
          <p:nvPr>
            <p:ph type="ftr" sz="quarter" idx="11"/>
          </p:nvPr>
        </p:nvSpPr>
        <p:spPr/>
        <p:txBody>
          <a:bodyPr/>
          <a:lstStyle>
            <a:lvl1pPr>
              <a:defRPr sz="1400"/>
            </a:lvl1pPr>
          </a:lstStyle>
          <a:p>
            <a:r>
              <a:rPr lang="en-US"/>
              <a:t>Newgate university minna ©️ 2022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04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36315E5-4207-4879-935A-6BB8854D5F7A}" type="datetime1">
              <a:rPr lang="en-US" smtClean="0"/>
              <a:t>12/21/2025</a:t>
            </a:fld>
            <a:endParaRPr lang="en-US" dirty="0"/>
          </a:p>
        </p:txBody>
      </p:sp>
      <p:sp>
        <p:nvSpPr>
          <p:cNvPr id="4" name="Footer Placeholder 3"/>
          <p:cNvSpPr>
            <a:spLocks noGrp="1"/>
          </p:cNvSpPr>
          <p:nvPr>
            <p:ph type="ftr" sz="quarter" idx="11"/>
          </p:nvPr>
        </p:nvSpPr>
        <p:spPr/>
        <p:txBody>
          <a:bodyPr/>
          <a:lstStyle>
            <a:lvl1pPr>
              <a:defRPr sz="1400"/>
            </a:lvl1pPr>
          </a:lstStyle>
          <a:p>
            <a:r>
              <a:rPr lang="en-US" dirty="0" err="1"/>
              <a:t>Newgate</a:t>
            </a:r>
            <a:r>
              <a:rPr lang="en-US" dirty="0"/>
              <a:t> university </a:t>
            </a:r>
            <a:r>
              <a:rPr lang="en-US" dirty="0" err="1"/>
              <a:t>minna</a:t>
            </a:r>
            <a:r>
              <a:rPr lang="en-US" dirty="0"/>
              <a:t> ©️ 2022</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81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170F92-45BA-4F0D-85F0-1C23932DDA7B}" type="datetime1">
              <a:rPr lang="en-US" smtClean="0"/>
              <a:t>12/21/2025</a:t>
            </a:fld>
            <a:endParaRPr lang="en-US"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a:t>Newgate university minna ©️ 2022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109C2A9B-42D3-301D-83B8-F609BF04F829}"/>
              </a:ext>
            </a:extLst>
          </p:cNvPr>
          <p:cNvPicPr>
            <a:picLocks noChangeAspect="1"/>
          </p:cNvPicPr>
          <p:nvPr userDrawn="1"/>
        </p:nvPicPr>
        <p:blipFill>
          <a:blip r:embed="rId2"/>
          <a:stretch>
            <a:fillRect/>
          </a:stretch>
        </p:blipFill>
        <p:spPr>
          <a:xfrm>
            <a:off x="93726" y="5130409"/>
            <a:ext cx="1003554" cy="1134618"/>
          </a:xfrm>
          <a:prstGeom prst="rect">
            <a:avLst/>
          </a:prstGeom>
        </p:spPr>
      </p:pic>
    </p:spTree>
    <p:extLst>
      <p:ext uri="{BB962C8B-B14F-4D97-AF65-F5344CB8AC3E}">
        <p14:creationId xmlns:p14="http://schemas.microsoft.com/office/powerpoint/2010/main" val="5798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298823" y="678215"/>
            <a:ext cx="6686984" cy="50596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4" y="6459789"/>
            <a:ext cx="2618511" cy="365125"/>
          </a:xfrm>
        </p:spPr>
        <p:txBody>
          <a:bodyPr/>
          <a:lstStyle>
            <a:lvl1pPr algn="l">
              <a:defRPr/>
            </a:lvl1pPr>
          </a:lstStyle>
          <a:p>
            <a:fld id="{A8CABEDB-00D2-4204-AFFD-9074FE0AE721}" type="datetime1">
              <a:rPr lang="en-US" smtClean="0"/>
              <a:t>12/21/2025</a:t>
            </a:fld>
            <a:endParaRPr lang="en-US" dirty="0"/>
          </a:p>
        </p:txBody>
      </p:sp>
      <p:sp>
        <p:nvSpPr>
          <p:cNvPr id="6" name="Footer Placeholder 5"/>
          <p:cNvSpPr>
            <a:spLocks noGrp="1"/>
          </p:cNvSpPr>
          <p:nvPr>
            <p:ph type="ftr" sz="quarter" idx="11"/>
          </p:nvPr>
        </p:nvSpPr>
        <p:spPr>
          <a:xfrm>
            <a:off x="4800600" y="6459789"/>
            <a:ext cx="4648200" cy="365125"/>
          </a:xfrm>
        </p:spPr>
        <p:txBody>
          <a:bodyPr/>
          <a:lstStyle>
            <a:lvl1pPr algn="l">
              <a:defRPr sz="1400">
                <a:solidFill>
                  <a:schemeClr val="tx2"/>
                </a:solidFill>
              </a:defRPr>
            </a:lvl1pPr>
          </a:lstStyle>
          <a:p>
            <a:pPr algn="ctr"/>
            <a:r>
              <a:rPr lang="en-US"/>
              <a:t>Newgate university minna ©️ 2022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pic>
        <p:nvPicPr>
          <p:cNvPr id="12" name="Picture 11">
            <a:extLst>
              <a:ext uri="{FF2B5EF4-FFF2-40B4-BE49-F238E27FC236}">
                <a16:creationId xmlns:a16="http://schemas.microsoft.com/office/drawing/2014/main" id="{6D805579-0EE9-692D-EBC8-4A3B1D8B1F50}"/>
              </a:ext>
            </a:extLst>
          </p:cNvPr>
          <p:cNvPicPr>
            <a:picLocks noChangeAspect="1"/>
          </p:cNvPicPr>
          <p:nvPr userDrawn="1"/>
        </p:nvPicPr>
        <p:blipFill>
          <a:blip r:embed="rId2"/>
          <a:stretch>
            <a:fillRect/>
          </a:stretch>
        </p:blipFill>
        <p:spPr>
          <a:xfrm>
            <a:off x="11033933" y="5170586"/>
            <a:ext cx="1003554" cy="1134618"/>
          </a:xfrm>
          <a:prstGeom prst="rect">
            <a:avLst/>
          </a:prstGeom>
        </p:spPr>
      </p:pic>
    </p:spTree>
    <p:extLst>
      <p:ext uri="{BB962C8B-B14F-4D97-AF65-F5344CB8AC3E}">
        <p14:creationId xmlns:p14="http://schemas.microsoft.com/office/powerpoint/2010/main" val="385814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13C6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90988" y="302651"/>
            <a:ext cx="10058400" cy="109390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190988" y="1853756"/>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1A64FAF6-8B84-42D9-BEC8-12C094C55DFE}" type="datetime1">
              <a:rPr lang="en-US" smtClean="0"/>
              <a:t>12/21/2025</a:t>
            </a:fld>
            <a:endParaRPr lang="en-US" dirty="0"/>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1200" cap="all" baseline="0">
                <a:solidFill>
                  <a:srgbClr val="FFFFFF"/>
                </a:solidFill>
                <a:latin typeface="Cambria" panose="02040503050406030204" pitchFamily="18" charset="0"/>
              </a:defRPr>
            </a:lvl1pPr>
          </a:lstStyle>
          <a:p>
            <a:r>
              <a:rPr lang="en-US" dirty="0" err="1"/>
              <a:t>Newgate</a:t>
            </a:r>
            <a:r>
              <a:rPr lang="en-US" dirty="0"/>
              <a:t> university </a:t>
            </a:r>
            <a:r>
              <a:rPr lang="en-US" dirty="0" err="1"/>
              <a:t>minna</a:t>
            </a:r>
            <a:r>
              <a:rPr lang="en-US" dirty="0"/>
              <a:t> ©️ 2022</a:t>
            </a: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1051">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38051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9186DD8-BD13-6BAE-BD49-288612620057}"/>
              </a:ext>
            </a:extLst>
          </p:cNvPr>
          <p:cNvPicPr>
            <a:picLocks noChangeAspect="1"/>
          </p:cNvPicPr>
          <p:nvPr userDrawn="1"/>
        </p:nvPicPr>
        <p:blipFill>
          <a:blip r:embed="rId9"/>
          <a:stretch>
            <a:fillRect/>
          </a:stretch>
        </p:blipFill>
        <p:spPr>
          <a:xfrm>
            <a:off x="93726" y="5098325"/>
            <a:ext cx="1003554" cy="1134618"/>
          </a:xfrm>
          <a:prstGeom prst="rect">
            <a:avLst/>
          </a:prstGeom>
        </p:spPr>
      </p:pic>
    </p:spTree>
    <p:extLst>
      <p:ext uri="{BB962C8B-B14F-4D97-AF65-F5344CB8AC3E}">
        <p14:creationId xmlns:p14="http://schemas.microsoft.com/office/powerpoint/2010/main" val="41509749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54" r:id="rId4"/>
    <p:sldLayoutId id="2147483755" r:id="rId5"/>
    <p:sldLayoutId id="2147483756" r:id="rId6"/>
    <p:sldLayoutId id="2147483757" r:id="rId7"/>
  </p:sldLayoutIdLst>
  <p:hf sldNum="0" hdr="0" dt="0"/>
  <p:txStyles>
    <p:titleStyle>
      <a:lvl1pPr algn="l" defTabSz="914377" rtl="0" eaLnBrk="1" latinLnBrk="0" hangingPunct="1">
        <a:lnSpc>
          <a:spcPct val="85000"/>
        </a:lnSpc>
        <a:spcBef>
          <a:spcPct val="0"/>
        </a:spcBef>
        <a:buNone/>
        <a:defRPr sz="4800" kern="1200" spc="-51" baseline="0">
          <a:solidFill>
            <a:srgbClr val="002060"/>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10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10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D14F-D3C2-CC89-D20E-CBF79B993FB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655EF6-C209-164E-A14A-D1FEAB534A66}"/>
              </a:ext>
            </a:extLst>
          </p:cNvPr>
          <p:cNvSpPr>
            <a:spLocks noGrp="1"/>
          </p:cNvSpPr>
          <p:nvPr>
            <p:ph type="ftr" sz="quarter" idx="11"/>
          </p:nvPr>
        </p:nvSpPr>
        <p:spPr/>
        <p:txBody>
          <a:bodyPr/>
          <a:lstStyle/>
          <a:p>
            <a:r>
              <a:rPr lang="en-US"/>
              <a:t>Newgate university minna ©️ 2022</a:t>
            </a:r>
            <a:endParaRPr lang="en-US" dirty="0"/>
          </a:p>
        </p:txBody>
      </p:sp>
      <p:sp>
        <p:nvSpPr>
          <p:cNvPr id="7" name="Title 6">
            <a:extLst>
              <a:ext uri="{FF2B5EF4-FFF2-40B4-BE49-F238E27FC236}">
                <a16:creationId xmlns:a16="http://schemas.microsoft.com/office/drawing/2014/main" id="{09968333-D21F-5DF8-4AAA-DEFFCF635F1C}"/>
              </a:ext>
            </a:extLst>
          </p:cNvPr>
          <p:cNvSpPr>
            <a:spLocks noGrp="1"/>
          </p:cNvSpPr>
          <p:nvPr>
            <p:ph type="ctrTitle"/>
          </p:nvPr>
        </p:nvSpPr>
        <p:spPr>
          <a:xfrm>
            <a:off x="401782" y="3022081"/>
            <a:ext cx="11416145" cy="1743884"/>
          </a:xfrm>
        </p:spPr>
        <p:txBody>
          <a:bodyPr>
            <a:noAutofit/>
          </a:bodyPr>
          <a:lstStyle/>
          <a:p>
            <a:r>
              <a:rPr lang="en-US" sz="7200" b="1" dirty="0">
                <a:latin typeface="Calibri" panose="020F0502020204030204" pitchFamily="34" charset="0"/>
                <a:cs typeface="Times New Roman" panose="02020603050405020304" pitchFamily="18" charset="0"/>
              </a:rPr>
              <a:t>NETWORKING CABLE</a:t>
            </a:r>
            <a:br>
              <a:rPr lang="en-US" sz="7200" b="1" dirty="0">
                <a:latin typeface="Calibri" panose="020F0502020204030204" pitchFamily="34" charset="0"/>
                <a:cs typeface="Times New Roman" panose="02020603050405020304" pitchFamily="18" charset="0"/>
              </a:rPr>
            </a:br>
            <a:r>
              <a:rPr lang="en-US" sz="7200" b="1" dirty="0">
                <a:latin typeface="Calibri" panose="020F0502020204030204" pitchFamily="34" charset="0"/>
                <a:cs typeface="Times New Roman" panose="02020603050405020304" pitchFamily="18" charset="0"/>
              </a:rPr>
              <a:t>/ETHERNET</a:t>
            </a:r>
            <a:endParaRPr lang="en-US" sz="23900" b="1" dirty="0">
              <a:latin typeface="Algerian" panose="04020705040A02060702" pitchFamily="82" charset="0"/>
            </a:endParaRPr>
          </a:p>
        </p:txBody>
      </p:sp>
      <p:sp>
        <p:nvSpPr>
          <p:cNvPr id="8" name="Subtitle 7">
            <a:extLst>
              <a:ext uri="{FF2B5EF4-FFF2-40B4-BE49-F238E27FC236}">
                <a16:creationId xmlns:a16="http://schemas.microsoft.com/office/drawing/2014/main" id="{5E55BFE4-AB3D-F9F8-4F9F-0AA77F566EF6}"/>
              </a:ext>
            </a:extLst>
          </p:cNvPr>
          <p:cNvSpPr>
            <a:spLocks noGrp="1"/>
          </p:cNvSpPr>
          <p:nvPr>
            <p:ph type="subTitle" idx="1"/>
          </p:nvPr>
        </p:nvSpPr>
        <p:spPr>
          <a:xfrm>
            <a:off x="1066800" y="5745653"/>
            <a:ext cx="10058400" cy="365125"/>
          </a:xfrm>
        </p:spPr>
        <p:txBody>
          <a:bodyPr>
            <a:normAutofit fontScale="92500" lnSpcReduction="10000"/>
          </a:bodyPr>
          <a:lstStyle/>
          <a:p>
            <a:r>
              <a:rPr lang="en-US" dirty="0"/>
              <a:t>Mr. Peter </a:t>
            </a:r>
            <a:r>
              <a:rPr lang="en-US" dirty="0" err="1"/>
              <a:t>Oladotun</a:t>
            </a:r>
            <a:endParaRPr lang="en-US" dirty="0"/>
          </a:p>
        </p:txBody>
      </p:sp>
    </p:spTree>
    <p:custDataLst>
      <p:tags r:id="rId1"/>
    </p:custDataLst>
    <p:extLst>
      <p:ext uri="{BB962C8B-B14F-4D97-AF65-F5344CB8AC3E}">
        <p14:creationId xmlns:p14="http://schemas.microsoft.com/office/powerpoint/2010/main" val="380501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257C0A-CC04-7D85-13CE-5BAE051D416A}"/>
              </a:ext>
            </a:extLst>
          </p:cNvPr>
          <p:cNvSpPr>
            <a:spLocks noGrp="1"/>
          </p:cNvSpPr>
          <p:nvPr>
            <p:ph type="ftr" sz="quarter" idx="11"/>
          </p:nvPr>
        </p:nvSpPr>
        <p:spPr/>
        <p:txBody>
          <a:bodyPr/>
          <a:lstStyle/>
          <a:p>
            <a:r>
              <a:rPr lang="en-US"/>
              <a:t>Newgate university minna ©️ 2022</a:t>
            </a:r>
            <a:endParaRPr lang="en-US" dirty="0"/>
          </a:p>
        </p:txBody>
      </p:sp>
      <p:sp>
        <p:nvSpPr>
          <p:cNvPr id="7" name="Title 6">
            <a:extLst>
              <a:ext uri="{FF2B5EF4-FFF2-40B4-BE49-F238E27FC236}">
                <a16:creationId xmlns:a16="http://schemas.microsoft.com/office/drawing/2014/main" id="{9A42AFF1-F3D3-8FAC-2880-1E1CA52E86F7}"/>
              </a:ext>
            </a:extLst>
          </p:cNvPr>
          <p:cNvSpPr>
            <a:spLocks noGrp="1"/>
          </p:cNvSpPr>
          <p:nvPr>
            <p:ph type="ctrTitle"/>
          </p:nvPr>
        </p:nvSpPr>
        <p:spPr>
          <a:xfrm>
            <a:off x="0" y="2758843"/>
            <a:ext cx="12078929" cy="2166745"/>
          </a:xfrm>
        </p:spPr>
        <p:txBody>
          <a:bodyPr>
            <a:noAutofit/>
          </a:bodyPr>
          <a:lstStyle/>
          <a:p>
            <a:r>
              <a:rPr lang="en-US" sz="11500" b="1" dirty="0">
                <a:effectLst/>
                <a:latin typeface="Calibri" panose="020F0502020204030204" pitchFamily="34" charset="0"/>
                <a:ea typeface="Calibri" panose="020F0502020204030204" pitchFamily="34" charset="0"/>
                <a:cs typeface="Times New Roman" panose="02020603050405020304" pitchFamily="18" charset="0"/>
              </a:rPr>
              <a:t>Network Devices </a:t>
            </a:r>
            <a:endParaRPr lang="en-US" sz="49600" b="1" dirty="0">
              <a:latin typeface="Algerian" panose="04020705040A02060702" pitchFamily="82" charset="0"/>
            </a:endParaRPr>
          </a:p>
        </p:txBody>
      </p:sp>
      <p:sp>
        <p:nvSpPr>
          <p:cNvPr id="8" name="Subtitle 7">
            <a:extLst>
              <a:ext uri="{FF2B5EF4-FFF2-40B4-BE49-F238E27FC236}">
                <a16:creationId xmlns:a16="http://schemas.microsoft.com/office/drawing/2014/main" id="{7E145BA8-AD60-A1CE-804C-37314FB547F5}"/>
              </a:ext>
            </a:extLst>
          </p:cNvPr>
          <p:cNvSpPr>
            <a:spLocks noGrp="1"/>
          </p:cNvSpPr>
          <p:nvPr>
            <p:ph type="subTitle" idx="1"/>
          </p:nvPr>
        </p:nvSpPr>
        <p:spPr>
          <a:xfrm>
            <a:off x="1066800" y="5745653"/>
            <a:ext cx="10058400" cy="365125"/>
          </a:xfrm>
        </p:spPr>
        <p:txBody>
          <a:bodyPr>
            <a:normAutofit fontScale="92500" lnSpcReduction="10000"/>
          </a:bodyPr>
          <a:lstStyle/>
          <a:p>
            <a:r>
              <a:rPr lang="en-US" dirty="0"/>
              <a:t>Mr. Peter </a:t>
            </a:r>
            <a:r>
              <a:rPr lang="en-US" dirty="0" err="1"/>
              <a:t>Oladotun</a:t>
            </a:r>
            <a:endParaRPr lang="en-US" dirty="0"/>
          </a:p>
        </p:txBody>
      </p:sp>
    </p:spTree>
    <p:custDataLst>
      <p:tags r:id="rId1"/>
    </p:custDataLst>
    <p:extLst>
      <p:ext uri="{BB962C8B-B14F-4D97-AF65-F5344CB8AC3E}">
        <p14:creationId xmlns:p14="http://schemas.microsoft.com/office/powerpoint/2010/main" val="24861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5. Mail server receives mail but cannot send. Which port is blocked?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6. DNS query failing. Which port affected?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7. Web server uses port 8080. Which URL format?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8. Attacker tries accessing router via port 23. Best action?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10. Microservices use port 5000, communication fails after patch. Likely issue?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5DD73C-8D93-E584-75AA-F40E9F0156CF}"/>
              </a:ext>
            </a:extLst>
          </p:cNvPr>
          <p:cNvSpPr>
            <a:spLocks noGrp="1"/>
          </p:cNvSpPr>
          <p:nvPr>
            <p:ph type="ftr" sz="quarter" idx="11"/>
          </p:nvPr>
        </p:nvSpPr>
        <p:spPr/>
        <p:txBody>
          <a:bodyPr/>
          <a:lstStyle/>
          <a:p>
            <a:r>
              <a:rPr lang="en-US"/>
              <a:t>Newgate university minna ©️ 2022</a:t>
            </a:r>
            <a:endParaRPr lang="en-US" dirty="0"/>
          </a:p>
        </p:txBody>
      </p:sp>
      <p:sp>
        <p:nvSpPr>
          <p:cNvPr id="3" name="Content Placeholder 2">
            <a:extLst>
              <a:ext uri="{FF2B5EF4-FFF2-40B4-BE49-F238E27FC236}">
                <a16:creationId xmlns:a16="http://schemas.microsoft.com/office/drawing/2014/main" id="{D4CC5363-51B1-D119-8CE5-DAB0D531E4F9}"/>
              </a:ext>
            </a:extLst>
          </p:cNvPr>
          <p:cNvSpPr txBox="1">
            <a:spLocks/>
          </p:cNvSpPr>
          <p:nvPr/>
        </p:nvSpPr>
        <p:spPr>
          <a:xfrm>
            <a:off x="1316037" y="2643188"/>
            <a:ext cx="9559925" cy="1511717"/>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10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10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10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spc="-51">
                <a:solidFill>
                  <a:srgbClr val="013C68"/>
                </a:solidFill>
                <a:latin typeface="+mj-lt"/>
                <a:ea typeface="+mj-ea"/>
                <a:cs typeface="+mj-cs"/>
              </a:rPr>
              <a:t>THANK YOU SO MUCH FOR YOUR KIND ATTENTION</a:t>
            </a:r>
            <a:endParaRPr lang="en-GB" sz="3600" b="1" spc="-51" dirty="0">
              <a:solidFill>
                <a:srgbClr val="C00000"/>
              </a:solidFill>
              <a:latin typeface="+mj-lt"/>
              <a:ea typeface="+mj-ea"/>
              <a:cs typeface="+mj-cs"/>
            </a:endParaRPr>
          </a:p>
        </p:txBody>
      </p:sp>
    </p:spTree>
    <p:custDataLst>
      <p:tags r:id="rId1"/>
    </p:custDataLst>
    <p:extLst>
      <p:ext uri="{BB962C8B-B14F-4D97-AF65-F5344CB8AC3E}">
        <p14:creationId xmlns:p14="http://schemas.microsoft.com/office/powerpoint/2010/main" val="384116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EA55-F91A-79DC-9402-78B06870A2C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F8E107-B2CA-825C-C409-673131CEE9DD}"/>
              </a:ext>
            </a:extLst>
          </p:cNvPr>
          <p:cNvSpPr>
            <a:spLocks noGrp="1"/>
          </p:cNvSpPr>
          <p:nvPr>
            <p:ph type="ftr" sz="quarter" idx="11"/>
          </p:nvPr>
        </p:nvSpPr>
        <p:spPr/>
        <p:txBody>
          <a:bodyPr/>
          <a:lstStyle/>
          <a:p>
            <a:r>
              <a:rPr lang="en-US"/>
              <a:t>Newgate university minna ©️ 2022</a:t>
            </a:r>
            <a:endParaRPr lang="en-US" dirty="0"/>
          </a:p>
        </p:txBody>
      </p:sp>
      <p:pic>
        <p:nvPicPr>
          <p:cNvPr id="5" name="Picture 4">
            <a:extLst>
              <a:ext uri="{FF2B5EF4-FFF2-40B4-BE49-F238E27FC236}">
                <a16:creationId xmlns:a16="http://schemas.microsoft.com/office/drawing/2014/main" id="{7F4CF1EC-ADBA-2CE7-97EA-CE617C4E128D}"/>
              </a:ext>
            </a:extLst>
          </p:cNvPr>
          <p:cNvPicPr>
            <a:picLocks noChangeAspect="1"/>
          </p:cNvPicPr>
          <p:nvPr/>
        </p:nvPicPr>
        <p:blipFill>
          <a:blip r:embed="rId3"/>
          <a:stretch>
            <a:fillRect/>
          </a:stretch>
        </p:blipFill>
        <p:spPr>
          <a:xfrm>
            <a:off x="9375057" y="0"/>
            <a:ext cx="2816942" cy="2816942"/>
          </a:xfrm>
          <a:prstGeom prst="rect">
            <a:avLst/>
          </a:prstGeom>
        </p:spPr>
      </p:pic>
      <p:sp>
        <p:nvSpPr>
          <p:cNvPr id="7" name="TextBox 6">
            <a:extLst>
              <a:ext uri="{FF2B5EF4-FFF2-40B4-BE49-F238E27FC236}">
                <a16:creationId xmlns:a16="http://schemas.microsoft.com/office/drawing/2014/main" id="{D2857EFF-3F5B-D4CB-B86B-5617B130163B}"/>
              </a:ext>
            </a:extLst>
          </p:cNvPr>
          <p:cNvSpPr txBox="1"/>
          <p:nvPr/>
        </p:nvSpPr>
        <p:spPr>
          <a:xfrm>
            <a:off x="1" y="147484"/>
            <a:ext cx="9704438" cy="2585323"/>
          </a:xfrm>
          <a:prstGeom prst="rect">
            <a:avLst/>
          </a:prstGeom>
          <a:noFill/>
        </p:spPr>
        <p:txBody>
          <a:bodyPr wrap="square">
            <a:spAutoFit/>
          </a:bodyPr>
          <a:lstStyle/>
          <a:p>
            <a:r>
              <a:rPr lang="en-US" sz="5400" dirty="0">
                <a:effectLst/>
              </a:rPr>
              <a:t>Have you ever dreamed of creating your own app, game, or website? What would it do?</a:t>
            </a:r>
          </a:p>
        </p:txBody>
      </p:sp>
      <p:sp>
        <p:nvSpPr>
          <p:cNvPr id="9" name="TextBox 8">
            <a:extLst>
              <a:ext uri="{FF2B5EF4-FFF2-40B4-BE49-F238E27FC236}">
                <a16:creationId xmlns:a16="http://schemas.microsoft.com/office/drawing/2014/main" id="{F1C8279F-32CB-75CA-A9F1-3BACCA0E297E}"/>
              </a:ext>
            </a:extLst>
          </p:cNvPr>
          <p:cNvSpPr txBox="1"/>
          <p:nvPr/>
        </p:nvSpPr>
        <p:spPr>
          <a:xfrm>
            <a:off x="1415845" y="2625214"/>
            <a:ext cx="10441857" cy="2585323"/>
          </a:xfrm>
          <a:prstGeom prst="rect">
            <a:avLst/>
          </a:prstGeom>
          <a:noFill/>
        </p:spPr>
        <p:txBody>
          <a:bodyPr wrap="square">
            <a:spAutoFit/>
          </a:bodyPr>
          <a:lstStyle/>
          <a:p>
            <a:r>
              <a:rPr lang="en-US" sz="5400" dirty="0">
                <a:effectLst/>
              </a:rPr>
              <a:t>What if you could write a program to automate a task you hate doing? What would you automate?</a:t>
            </a:r>
          </a:p>
        </p:txBody>
      </p:sp>
    </p:spTree>
    <p:custDataLst>
      <p:tags r:id="rId1"/>
    </p:custDataLst>
    <p:extLst>
      <p:ext uri="{BB962C8B-B14F-4D97-AF65-F5344CB8AC3E}">
        <p14:creationId xmlns:p14="http://schemas.microsoft.com/office/powerpoint/2010/main" val="4225466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DAA9-E0E2-6BA8-81B8-9BEA9BC1ACE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39691-E816-5C86-EDB9-53B56B0E6031}"/>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DB264EEB-E43B-0A33-0588-BF7D1F67866D}"/>
              </a:ext>
            </a:extLst>
          </p:cNvPr>
          <p:cNvSpPr txBox="1"/>
          <p:nvPr/>
        </p:nvSpPr>
        <p:spPr>
          <a:xfrm>
            <a:off x="240030" y="57285"/>
            <a:ext cx="4400550" cy="1291700"/>
          </a:xfrm>
          <a:prstGeom prst="rect">
            <a:avLst/>
          </a:prstGeom>
          <a:noFill/>
        </p:spPr>
        <p:txBody>
          <a:bodyPr wrap="square">
            <a:spAutoFit/>
          </a:bodyPr>
          <a:lstStyle/>
          <a:p>
            <a:pPr marL="0" marR="0">
              <a:lnSpc>
                <a:spcPct val="115000"/>
              </a:lnSpc>
              <a:spcAft>
                <a:spcPts val="800"/>
              </a:spcAft>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Switches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矩形 69">
            <a:extLst>
              <a:ext uri="{FF2B5EF4-FFF2-40B4-BE49-F238E27FC236}">
                <a16:creationId xmlns:a16="http://schemas.microsoft.com/office/drawing/2014/main" id="{68D22135-F5E1-3988-1206-FF7DF49ADD05}"/>
              </a:ext>
            </a:extLst>
          </p:cNvPr>
          <p:cNvSpPr/>
          <p:nvPr/>
        </p:nvSpPr>
        <p:spPr>
          <a:xfrm>
            <a:off x="2522220" y="1222745"/>
            <a:ext cx="8382000" cy="4490063"/>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grpSp>
        <p:nvGrpSpPr>
          <p:cNvPr id="12" name="组合 68">
            <a:extLst>
              <a:ext uri="{FF2B5EF4-FFF2-40B4-BE49-F238E27FC236}">
                <a16:creationId xmlns:a16="http://schemas.microsoft.com/office/drawing/2014/main" id="{96F0C005-1B7F-0E70-2535-A8C98B5648D3}"/>
              </a:ext>
            </a:extLst>
          </p:cNvPr>
          <p:cNvGrpSpPr/>
          <p:nvPr/>
        </p:nvGrpSpPr>
        <p:grpSpPr>
          <a:xfrm>
            <a:off x="3977640" y="1348985"/>
            <a:ext cx="5692140" cy="3941178"/>
            <a:chOff x="1481966" y="3617967"/>
            <a:chExt cx="3006022" cy="2229921"/>
          </a:xfrm>
        </p:grpSpPr>
        <p:cxnSp>
          <p:nvCxnSpPr>
            <p:cNvPr id="13" name="直接连接符 4">
              <a:extLst>
                <a:ext uri="{FF2B5EF4-FFF2-40B4-BE49-F238E27FC236}">
                  <a16:creationId xmlns:a16="http://schemas.microsoft.com/office/drawing/2014/main" id="{ED706D5A-0B5F-F6BB-4238-2EA30346BA07}"/>
                </a:ext>
              </a:extLst>
            </p:cNvPr>
            <p:cNvCxnSpPr>
              <a:stCxn id="15" idx="1"/>
              <a:endCxn id="14" idx="3"/>
            </p:cNvCxnSpPr>
            <p:nvPr/>
          </p:nvCxnSpPr>
          <p:spPr>
            <a:xfrm flipH="1">
              <a:off x="2987413" y="4662893"/>
              <a:ext cx="960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图片 110">
              <a:extLst>
                <a:ext uri="{FF2B5EF4-FFF2-40B4-BE49-F238E27FC236}">
                  <a16:creationId xmlns:a16="http://schemas.microsoft.com/office/drawing/2014/main" id="{ACAB8A35-EA02-C20A-75B6-CA9728790D0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47413" y="4441493"/>
              <a:ext cx="540000" cy="442800"/>
            </a:xfrm>
            <a:prstGeom prst="rect">
              <a:avLst/>
            </a:prstGeom>
          </p:spPr>
        </p:pic>
        <p:pic>
          <p:nvPicPr>
            <p:cNvPr id="15" name="图片 117">
              <a:extLst>
                <a:ext uri="{FF2B5EF4-FFF2-40B4-BE49-F238E27FC236}">
                  <a16:creationId xmlns:a16="http://schemas.microsoft.com/office/drawing/2014/main" id="{AE767174-D9E0-D227-7BF0-145746D97687}"/>
                </a:ext>
              </a:extLst>
            </p:cNvPr>
            <p:cNvPicPr>
              <a:picLocks/>
            </p:cNvPicPr>
            <p:nvPr/>
          </p:nvPicPr>
          <p:blipFill>
            <a:blip r:embed="rId4" cstate="print">
              <a:graysc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47988" y="4441493"/>
              <a:ext cx="540000" cy="442800"/>
            </a:xfrm>
            <a:prstGeom prst="rect">
              <a:avLst/>
            </a:prstGeom>
          </p:spPr>
        </p:pic>
        <p:pic>
          <p:nvPicPr>
            <p:cNvPr id="16" name="图片 119" descr="PC.png">
              <a:extLst>
                <a:ext uri="{FF2B5EF4-FFF2-40B4-BE49-F238E27FC236}">
                  <a16:creationId xmlns:a16="http://schemas.microsoft.com/office/drawing/2014/main" id="{8A092788-A27D-99BF-E06F-11CEDB9FA473}"/>
                </a:ext>
              </a:extLst>
            </p:cNvPr>
            <p:cNvPicPr>
              <a:picLocks noChangeAspect="1"/>
            </p:cNvPicPr>
            <p:nvPr/>
          </p:nvPicPr>
          <p:blipFill>
            <a:blip r:embed="rId6" cstate="print"/>
            <a:stretch>
              <a:fillRect/>
            </a:stretch>
          </p:blipFill>
          <p:spPr>
            <a:xfrm>
              <a:off x="2447882" y="3617967"/>
              <a:ext cx="539063" cy="414000"/>
            </a:xfrm>
            <a:prstGeom prst="rect">
              <a:avLst/>
            </a:prstGeom>
          </p:spPr>
        </p:pic>
        <p:pic>
          <p:nvPicPr>
            <p:cNvPr id="17" name="图片 120" descr="PC.png">
              <a:extLst>
                <a:ext uri="{FF2B5EF4-FFF2-40B4-BE49-F238E27FC236}">
                  <a16:creationId xmlns:a16="http://schemas.microsoft.com/office/drawing/2014/main" id="{C9B80C2A-890B-B1C9-D3B6-4A4658310217}"/>
                </a:ext>
              </a:extLst>
            </p:cNvPr>
            <p:cNvPicPr>
              <a:picLocks noChangeAspect="1"/>
            </p:cNvPicPr>
            <p:nvPr/>
          </p:nvPicPr>
          <p:blipFill>
            <a:blip r:embed="rId6" cstate="print"/>
            <a:stretch>
              <a:fillRect/>
            </a:stretch>
          </p:blipFill>
          <p:spPr>
            <a:xfrm>
              <a:off x="1481966" y="5433888"/>
              <a:ext cx="539063" cy="414000"/>
            </a:xfrm>
            <a:prstGeom prst="rect">
              <a:avLst/>
            </a:prstGeom>
          </p:spPr>
        </p:pic>
        <p:pic>
          <p:nvPicPr>
            <p:cNvPr id="18" name="图片 121" descr="PC.png">
              <a:extLst>
                <a:ext uri="{FF2B5EF4-FFF2-40B4-BE49-F238E27FC236}">
                  <a16:creationId xmlns:a16="http://schemas.microsoft.com/office/drawing/2014/main" id="{8407ACF3-682F-04BD-2444-428F7E984B4E}"/>
                </a:ext>
              </a:extLst>
            </p:cNvPr>
            <p:cNvPicPr>
              <a:picLocks noChangeAspect="1"/>
            </p:cNvPicPr>
            <p:nvPr/>
          </p:nvPicPr>
          <p:blipFill>
            <a:blip r:embed="rId6" cstate="print"/>
            <a:stretch>
              <a:fillRect/>
            </a:stretch>
          </p:blipFill>
          <p:spPr>
            <a:xfrm>
              <a:off x="3413797" y="5433888"/>
              <a:ext cx="539063" cy="414000"/>
            </a:xfrm>
            <a:prstGeom prst="rect">
              <a:avLst/>
            </a:prstGeom>
          </p:spPr>
        </p:pic>
        <p:cxnSp>
          <p:nvCxnSpPr>
            <p:cNvPr id="19" name="直接连接符 122">
              <a:extLst>
                <a:ext uri="{FF2B5EF4-FFF2-40B4-BE49-F238E27FC236}">
                  <a16:creationId xmlns:a16="http://schemas.microsoft.com/office/drawing/2014/main" id="{98583EFD-D9E8-B7AD-3226-21A3477DF523}"/>
                </a:ext>
              </a:extLst>
            </p:cNvPr>
            <p:cNvCxnSpPr>
              <a:stCxn id="14" idx="0"/>
              <a:endCxn id="16" idx="2"/>
            </p:cNvCxnSpPr>
            <p:nvPr/>
          </p:nvCxnSpPr>
          <p:spPr>
            <a:xfrm flipV="1">
              <a:off x="2717413" y="4031967"/>
              <a:ext cx="1" cy="409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肘形连接符 51">
              <a:extLst>
                <a:ext uri="{FF2B5EF4-FFF2-40B4-BE49-F238E27FC236}">
                  <a16:creationId xmlns:a16="http://schemas.microsoft.com/office/drawing/2014/main" id="{98892DC8-E7B5-0079-3268-46C3CBAC28D5}"/>
                </a:ext>
              </a:extLst>
            </p:cNvPr>
            <p:cNvCxnSpPr>
              <a:endCxn id="17" idx="0"/>
            </p:cNvCxnSpPr>
            <p:nvPr/>
          </p:nvCxnSpPr>
          <p:spPr>
            <a:xfrm rot="5400000">
              <a:off x="1902509" y="4733283"/>
              <a:ext cx="549595" cy="85161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肘形连接符 123">
              <a:extLst>
                <a:ext uri="{FF2B5EF4-FFF2-40B4-BE49-F238E27FC236}">
                  <a16:creationId xmlns:a16="http://schemas.microsoft.com/office/drawing/2014/main" id="{D21C8AEA-A6A5-B50A-F5BB-F6F158F0F927}"/>
                </a:ext>
              </a:extLst>
            </p:cNvPr>
            <p:cNvCxnSpPr/>
            <p:nvPr/>
          </p:nvCxnSpPr>
          <p:spPr>
            <a:xfrm rot="16200000" flipH="1">
              <a:off x="2977896" y="4733283"/>
              <a:ext cx="549595" cy="85161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124">
              <a:extLst>
                <a:ext uri="{FF2B5EF4-FFF2-40B4-BE49-F238E27FC236}">
                  <a16:creationId xmlns:a16="http://schemas.microsoft.com/office/drawing/2014/main" id="{3DA79504-34F1-C0AA-0783-02D593000FE0}"/>
                </a:ext>
              </a:extLst>
            </p:cNvPr>
            <p:cNvSpPr txBox="1"/>
            <p:nvPr/>
          </p:nvSpPr>
          <p:spPr>
            <a:xfrm>
              <a:off x="1751497" y="4509004"/>
              <a:ext cx="721672" cy="307777"/>
            </a:xfrm>
            <a:prstGeom prst="rect">
              <a:avLst/>
            </a:prstGeom>
            <a:noFill/>
          </p:spPr>
          <p:txBody>
            <a:bodyPr wrap="square" rtlCol="0">
              <a:noAutofit/>
            </a:bodyPr>
            <a:lstStyle/>
            <a:p>
              <a:pPr fontAlgn="ctr"/>
              <a:r>
                <a:rPr lang="en-US" sz="1400" dirty="0">
                  <a:latin typeface="Huawei Sans" panose="020C0503030203020204" pitchFamily="34" charset="0"/>
                </a:rPr>
                <a:t>Switch</a:t>
              </a:r>
            </a:p>
          </p:txBody>
        </p:sp>
      </p:grpSp>
    </p:spTree>
    <p:custDataLst>
      <p:tags r:id="rId1"/>
    </p:custDataLst>
    <p:extLst>
      <p:ext uri="{BB962C8B-B14F-4D97-AF65-F5344CB8AC3E}">
        <p14:creationId xmlns:p14="http://schemas.microsoft.com/office/powerpoint/2010/main" val="24623012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2239F-D7D8-828A-B308-D372CD47269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A973EC-DFB3-1AB5-E26F-75F01DB464D2}"/>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9D67840F-9240-4342-4B91-DB5B920B7975}"/>
              </a:ext>
            </a:extLst>
          </p:cNvPr>
          <p:cNvSpPr txBox="1"/>
          <p:nvPr/>
        </p:nvSpPr>
        <p:spPr>
          <a:xfrm>
            <a:off x="1143000" y="2918391"/>
            <a:ext cx="10866120" cy="3477875"/>
          </a:xfrm>
          <a:prstGeom prst="rect">
            <a:avLst/>
          </a:prstGeom>
          <a:noFill/>
        </p:spPr>
        <p:txBody>
          <a:bodyPr wrap="square">
            <a:spAutoFit/>
          </a:bodyPr>
          <a:lstStyle/>
          <a:p>
            <a:r>
              <a:rPr lang="en-US" sz="4400" dirty="0"/>
              <a:t>A switch is a network device that connects multiple devices within a single network, typically a Local Area Network (LAN). It operates at Layer 2 (Data Link Layer) of the OSI model.</a:t>
            </a:r>
          </a:p>
        </p:txBody>
      </p:sp>
      <p:sp>
        <p:nvSpPr>
          <p:cNvPr id="9" name="TextBox 8">
            <a:extLst>
              <a:ext uri="{FF2B5EF4-FFF2-40B4-BE49-F238E27FC236}">
                <a16:creationId xmlns:a16="http://schemas.microsoft.com/office/drawing/2014/main" id="{1B692C56-869B-B34F-D3D5-E2041C185C38}"/>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SWITCH</a:t>
            </a:r>
          </a:p>
        </p:txBody>
      </p:sp>
      <p:pic>
        <p:nvPicPr>
          <p:cNvPr id="3" name="Picture 2" descr="TL-SG1024D | 24-Port Gigabit Desktop ...">
            <a:extLst>
              <a:ext uri="{FF2B5EF4-FFF2-40B4-BE49-F238E27FC236}">
                <a16:creationId xmlns:a16="http://schemas.microsoft.com/office/drawing/2014/main" id="{35C0BF1D-D419-DED1-03B9-35D319311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483" y="771409"/>
            <a:ext cx="3918418" cy="2220872"/>
          </a:xfrm>
          <a:prstGeom prst="rect">
            <a:avLst/>
          </a:prstGeom>
          <a:noFill/>
          <a:ln>
            <a:noFill/>
          </a:ln>
        </p:spPr>
      </p:pic>
    </p:spTree>
    <p:custDataLst>
      <p:tags r:id="rId1"/>
    </p:custDataLst>
    <p:extLst>
      <p:ext uri="{BB962C8B-B14F-4D97-AF65-F5344CB8AC3E}">
        <p14:creationId xmlns:p14="http://schemas.microsoft.com/office/powerpoint/2010/main" val="476224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8BD2-C5C0-6101-3640-62E4FB6DDE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57968F-6CD3-7094-3399-59023C6BCB4F}"/>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AF8D98A4-2F29-5913-FAF6-51B5A2B7C40C}"/>
              </a:ext>
            </a:extLst>
          </p:cNvPr>
          <p:cNvSpPr txBox="1"/>
          <p:nvPr/>
        </p:nvSpPr>
        <p:spPr>
          <a:xfrm>
            <a:off x="1325880" y="767682"/>
            <a:ext cx="10866120" cy="5632311"/>
          </a:xfrm>
          <a:prstGeom prst="rect">
            <a:avLst/>
          </a:prstGeom>
          <a:noFill/>
        </p:spPr>
        <p:txBody>
          <a:bodyPr wrap="square">
            <a:spAutoFit/>
          </a:bodyPr>
          <a:lstStyle/>
          <a:p>
            <a:r>
              <a:rPr lang="en-US" sz="4000" b="1" dirty="0"/>
              <a:t>Function:</a:t>
            </a:r>
            <a:r>
              <a:rPr lang="en-US" sz="4000" dirty="0"/>
              <a:t> </a:t>
            </a:r>
          </a:p>
          <a:p>
            <a:pPr marL="571500" indent="-571500">
              <a:buFont typeface="Wingdings" panose="05000000000000000000" pitchFamily="2" charset="2"/>
              <a:buChar char="q"/>
            </a:pPr>
            <a:r>
              <a:rPr lang="en-US" sz="4000" dirty="0"/>
              <a:t>Its primary function is to forward data packets (also called frames) to their correct destination device. Unlike a simple hub, which broadcasts data to all connected devices, a switch intelligently learns the MAC address of each device on its ports and only sends the data to the intended recipient. This reduces network traffic and improves efficiency.</a:t>
            </a:r>
          </a:p>
        </p:txBody>
      </p:sp>
      <p:sp>
        <p:nvSpPr>
          <p:cNvPr id="9" name="TextBox 8">
            <a:extLst>
              <a:ext uri="{FF2B5EF4-FFF2-40B4-BE49-F238E27FC236}">
                <a16:creationId xmlns:a16="http://schemas.microsoft.com/office/drawing/2014/main" id="{73C8DBF9-7008-12B2-91E1-F5A09433F291}"/>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SWITCH</a:t>
            </a:r>
          </a:p>
        </p:txBody>
      </p:sp>
    </p:spTree>
    <p:custDataLst>
      <p:tags r:id="rId1"/>
    </p:custDataLst>
    <p:extLst>
      <p:ext uri="{BB962C8B-B14F-4D97-AF65-F5344CB8AC3E}">
        <p14:creationId xmlns:p14="http://schemas.microsoft.com/office/powerpoint/2010/main" val="27003604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6FEBD-A40E-DA88-C686-7D7BEB77C47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A9C24-225D-9E6D-1838-A4B5A6F25667}"/>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71621AFD-2A55-9D1F-DA7B-C6B883ACBBE1}"/>
              </a:ext>
            </a:extLst>
          </p:cNvPr>
          <p:cNvSpPr txBox="1"/>
          <p:nvPr/>
        </p:nvSpPr>
        <p:spPr>
          <a:xfrm>
            <a:off x="1325880" y="767682"/>
            <a:ext cx="10866120" cy="5632311"/>
          </a:xfrm>
          <a:prstGeom prst="rect">
            <a:avLst/>
          </a:prstGeom>
          <a:noFill/>
        </p:spPr>
        <p:txBody>
          <a:bodyPr wrap="square">
            <a:spAutoFit/>
          </a:bodyPr>
          <a:lstStyle/>
          <a:p>
            <a:r>
              <a:rPr lang="en-US" b="1" dirty="0"/>
              <a:t> </a:t>
            </a:r>
            <a:r>
              <a:rPr lang="en-US" sz="4000" b="1" dirty="0"/>
              <a:t>Operation</a:t>
            </a:r>
            <a:r>
              <a:rPr lang="en-US" sz="4000" dirty="0"/>
              <a:t>: When a data frame enters a switch, it reads the destination MAC address. It then looks up this address in its internal table (MAC address table) to find the port associated with that address. If it finds a match, it forwards the frame out of that specific port. If the address isn't in its table, it broadcasts the frame to all ports, learns the MAC address of the reply, and updates its table for future use.</a:t>
            </a:r>
          </a:p>
        </p:txBody>
      </p:sp>
      <p:sp>
        <p:nvSpPr>
          <p:cNvPr id="9" name="TextBox 8">
            <a:extLst>
              <a:ext uri="{FF2B5EF4-FFF2-40B4-BE49-F238E27FC236}">
                <a16:creationId xmlns:a16="http://schemas.microsoft.com/office/drawing/2014/main" id="{30613A0D-771F-D4AA-EF32-9C3E522D323B}"/>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SWITCH</a:t>
            </a:r>
          </a:p>
        </p:txBody>
      </p:sp>
    </p:spTree>
    <p:custDataLst>
      <p:tags r:id="rId1"/>
    </p:custDataLst>
    <p:extLst>
      <p:ext uri="{BB962C8B-B14F-4D97-AF65-F5344CB8AC3E}">
        <p14:creationId xmlns:p14="http://schemas.microsoft.com/office/powerpoint/2010/main" val="15901810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3077-D10D-4C0C-A23E-61F2D0F940B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EB5903-10B0-59B3-077D-1CAE862AB9CC}"/>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44BEF51E-A963-9E01-DE31-EC5FC68DD46E}"/>
              </a:ext>
            </a:extLst>
          </p:cNvPr>
          <p:cNvSpPr txBox="1"/>
          <p:nvPr/>
        </p:nvSpPr>
        <p:spPr>
          <a:xfrm>
            <a:off x="1325880" y="767682"/>
            <a:ext cx="10866120" cy="5632311"/>
          </a:xfrm>
          <a:prstGeom prst="rect">
            <a:avLst/>
          </a:prstGeom>
          <a:noFill/>
        </p:spPr>
        <p:txBody>
          <a:bodyPr wrap="square">
            <a:spAutoFit/>
          </a:bodyPr>
          <a:lstStyle/>
          <a:p>
            <a:r>
              <a:rPr lang="en-US" sz="6000" b="1" dirty="0"/>
              <a:t>Use: </a:t>
            </a:r>
            <a:r>
              <a:rPr lang="en-US" sz="6000" dirty="0"/>
              <a:t>Switches are used to build the internal structure of most wired networks, connecting computers, printers, servers, and other switches to create a seamless local network.</a:t>
            </a:r>
          </a:p>
        </p:txBody>
      </p:sp>
      <p:sp>
        <p:nvSpPr>
          <p:cNvPr id="9" name="TextBox 8">
            <a:extLst>
              <a:ext uri="{FF2B5EF4-FFF2-40B4-BE49-F238E27FC236}">
                <a16:creationId xmlns:a16="http://schemas.microsoft.com/office/drawing/2014/main" id="{EDA9236F-3A2F-DF73-6DD7-E45EC6F52E2B}"/>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SWITCH</a:t>
            </a:r>
          </a:p>
        </p:txBody>
      </p:sp>
    </p:spTree>
    <p:custDataLst>
      <p:tags r:id="rId1"/>
    </p:custDataLst>
    <p:extLst>
      <p:ext uri="{BB962C8B-B14F-4D97-AF65-F5344CB8AC3E}">
        <p14:creationId xmlns:p14="http://schemas.microsoft.com/office/powerpoint/2010/main" val="17335914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E9B54-FBAB-0FE8-E759-63AF13BDF64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BC2530-A391-7734-45B3-7118FAA7A59B}"/>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324202B7-8478-E97F-29FD-D43A65BD8299}"/>
              </a:ext>
            </a:extLst>
          </p:cNvPr>
          <p:cNvSpPr txBox="1"/>
          <p:nvPr/>
        </p:nvSpPr>
        <p:spPr>
          <a:xfrm>
            <a:off x="1325880" y="767682"/>
            <a:ext cx="10866120" cy="5078313"/>
          </a:xfrm>
          <a:prstGeom prst="rect">
            <a:avLst/>
          </a:prstGeom>
          <a:noFill/>
        </p:spPr>
        <p:txBody>
          <a:bodyPr wrap="square">
            <a:spAutoFit/>
          </a:bodyPr>
          <a:lstStyle/>
          <a:p>
            <a:r>
              <a:rPr lang="en-US" sz="3600" dirty="0"/>
              <a:t>Switches are critical network devices operating at the Data Link Layer (Layer 2 of the OSI model), responsible for forwarding data frames within a local area network (LAN) based on MAC addresses. They come in two primary types: unmanaged and managed switches, each designed for different use cases, offering distinct levels of control, functionality, and complexity. Below is a detailed exploration of these switch types, their features, use cases, advantages, and disadvantages.</a:t>
            </a:r>
          </a:p>
        </p:txBody>
      </p:sp>
      <p:sp>
        <p:nvSpPr>
          <p:cNvPr id="9" name="TextBox 8">
            <a:extLst>
              <a:ext uri="{FF2B5EF4-FFF2-40B4-BE49-F238E27FC236}">
                <a16:creationId xmlns:a16="http://schemas.microsoft.com/office/drawing/2014/main" id="{802389C0-A61F-BA6A-B45E-BE116767DCF6}"/>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SWITCH</a:t>
            </a:r>
          </a:p>
        </p:txBody>
      </p:sp>
    </p:spTree>
    <p:custDataLst>
      <p:tags r:id="rId1"/>
    </p:custDataLst>
    <p:extLst>
      <p:ext uri="{BB962C8B-B14F-4D97-AF65-F5344CB8AC3E}">
        <p14:creationId xmlns:p14="http://schemas.microsoft.com/office/powerpoint/2010/main" val="1529289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5840-22C7-61D8-450F-ED8C8C46D7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A4AA60-B2D4-0E7D-1A76-DF6C4654878A}"/>
              </a:ext>
            </a:extLst>
          </p:cNvPr>
          <p:cNvSpPr>
            <a:spLocks noGrp="1"/>
          </p:cNvSpPr>
          <p:nvPr>
            <p:ph type="ftr" sz="quarter" idx="11"/>
          </p:nvPr>
        </p:nvSpPr>
        <p:spPr/>
        <p:txBody>
          <a:bodyPr/>
          <a:lstStyle/>
          <a:p>
            <a:r>
              <a:rPr lang="en-US"/>
              <a:t>Newgate university minna ©️ 2022</a:t>
            </a:r>
            <a:endParaRPr lang="en-US" dirty="0"/>
          </a:p>
        </p:txBody>
      </p:sp>
      <p:sp>
        <p:nvSpPr>
          <p:cNvPr id="7" name="TextBox 6">
            <a:extLst>
              <a:ext uri="{FF2B5EF4-FFF2-40B4-BE49-F238E27FC236}">
                <a16:creationId xmlns:a16="http://schemas.microsoft.com/office/drawing/2014/main" id="{7BB0FF75-BFFB-654A-308E-ECBF9E8E79DD}"/>
              </a:ext>
            </a:extLst>
          </p:cNvPr>
          <p:cNvSpPr txBox="1"/>
          <p:nvPr/>
        </p:nvSpPr>
        <p:spPr>
          <a:xfrm>
            <a:off x="103729" y="4331372"/>
            <a:ext cx="6492240" cy="707886"/>
          </a:xfrm>
          <a:prstGeom prst="rect">
            <a:avLst/>
          </a:prstGeom>
          <a:noFill/>
        </p:spPr>
        <p:txBody>
          <a:bodyPr wrap="square">
            <a:spAutoFit/>
          </a:bodyPr>
          <a:lstStyle/>
          <a:p>
            <a:r>
              <a:rPr lang="en-US" sz="4000" b="1" dirty="0"/>
              <a:t>UNMANAGED SWITCH</a:t>
            </a:r>
          </a:p>
        </p:txBody>
      </p:sp>
      <p:sp>
        <p:nvSpPr>
          <p:cNvPr id="4" name="TextBox 3">
            <a:extLst>
              <a:ext uri="{FF2B5EF4-FFF2-40B4-BE49-F238E27FC236}">
                <a16:creationId xmlns:a16="http://schemas.microsoft.com/office/drawing/2014/main" id="{A04F208E-0D32-46C3-DDDD-7567EA11FE53}"/>
              </a:ext>
            </a:extLst>
          </p:cNvPr>
          <p:cNvSpPr txBox="1"/>
          <p:nvPr/>
        </p:nvSpPr>
        <p:spPr>
          <a:xfrm>
            <a:off x="240030" y="57285"/>
            <a:ext cx="4400550" cy="1291700"/>
          </a:xfrm>
          <a:prstGeom prst="rect">
            <a:avLst/>
          </a:prstGeom>
          <a:noFill/>
        </p:spPr>
        <p:txBody>
          <a:bodyPr wrap="square">
            <a:spAutoFit/>
          </a:bodyPr>
          <a:lstStyle/>
          <a:p>
            <a:pPr marL="0" marR="0">
              <a:lnSpc>
                <a:spcPct val="115000"/>
              </a:lnSpc>
              <a:spcAft>
                <a:spcPts val="800"/>
              </a:spcAft>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Switches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L-SG1024D | 24-Port Gigabit Desktop ...">
            <a:extLst>
              <a:ext uri="{FF2B5EF4-FFF2-40B4-BE49-F238E27FC236}">
                <a16:creationId xmlns:a16="http://schemas.microsoft.com/office/drawing/2014/main" id="{A9860A72-42F3-E9AF-4562-3CF54EAA8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0305" y="1105414"/>
            <a:ext cx="4242248" cy="3177591"/>
          </a:xfrm>
          <a:prstGeom prst="rect">
            <a:avLst/>
          </a:prstGeom>
          <a:noFill/>
          <a:ln>
            <a:noFill/>
          </a:ln>
        </p:spPr>
      </p:pic>
      <p:pic>
        <p:nvPicPr>
          <p:cNvPr id="9" name="Picture 8" descr="Smart Managed Switches | Comms InfoZone">
            <a:extLst>
              <a:ext uri="{FF2B5EF4-FFF2-40B4-BE49-F238E27FC236}">
                <a16:creationId xmlns:a16="http://schemas.microsoft.com/office/drawing/2014/main" id="{6586B555-999A-64CF-28E4-5C9612A832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502" y="1156671"/>
            <a:ext cx="4105385" cy="3075076"/>
          </a:xfrm>
          <a:prstGeom prst="rect">
            <a:avLst/>
          </a:prstGeom>
          <a:noFill/>
          <a:ln>
            <a:noFill/>
          </a:ln>
        </p:spPr>
      </p:pic>
      <p:sp>
        <p:nvSpPr>
          <p:cNvPr id="10" name="TextBox 9">
            <a:extLst>
              <a:ext uri="{FF2B5EF4-FFF2-40B4-BE49-F238E27FC236}">
                <a16:creationId xmlns:a16="http://schemas.microsoft.com/office/drawing/2014/main" id="{55668C97-10B2-1A7F-E40B-AC10B99C3E75}"/>
              </a:ext>
            </a:extLst>
          </p:cNvPr>
          <p:cNvSpPr txBox="1"/>
          <p:nvPr/>
        </p:nvSpPr>
        <p:spPr>
          <a:xfrm>
            <a:off x="6682553" y="4322418"/>
            <a:ext cx="5638800" cy="707886"/>
          </a:xfrm>
          <a:prstGeom prst="rect">
            <a:avLst/>
          </a:prstGeom>
          <a:noFill/>
        </p:spPr>
        <p:txBody>
          <a:bodyPr wrap="square">
            <a:spAutoFit/>
          </a:bodyPr>
          <a:lstStyle/>
          <a:p>
            <a:r>
              <a:rPr lang="en-US" sz="4000" b="1" dirty="0"/>
              <a:t>MANAGED SWITCH</a:t>
            </a:r>
          </a:p>
        </p:txBody>
      </p:sp>
    </p:spTree>
    <p:custDataLst>
      <p:tags r:id="rId1"/>
    </p:custDataLst>
    <p:extLst>
      <p:ext uri="{BB962C8B-B14F-4D97-AF65-F5344CB8AC3E}">
        <p14:creationId xmlns:p14="http://schemas.microsoft.com/office/powerpoint/2010/main" val="808343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9DCDF0-6BFD-C850-FA29-7B9850725099}"/>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456C0D74-E2D6-6497-92A7-4F1A97D2BD8E}"/>
              </a:ext>
            </a:extLst>
          </p:cNvPr>
          <p:cNvSpPr txBox="1"/>
          <p:nvPr/>
        </p:nvSpPr>
        <p:spPr>
          <a:xfrm>
            <a:off x="1325880" y="3264371"/>
            <a:ext cx="10866120" cy="3170099"/>
          </a:xfrm>
          <a:prstGeom prst="rect">
            <a:avLst/>
          </a:prstGeom>
          <a:noFill/>
        </p:spPr>
        <p:txBody>
          <a:bodyPr wrap="square">
            <a:spAutoFit/>
          </a:bodyPr>
          <a:lstStyle/>
          <a:p>
            <a:r>
              <a:rPr lang="en-US" sz="4000" dirty="0"/>
              <a:t>Unmanaged switches are basic, plug-and-play devices that require no configuration. They are designed to automatically handle data forwarding within a network, making them simple to deploy and use.</a:t>
            </a:r>
          </a:p>
        </p:txBody>
      </p:sp>
      <p:sp>
        <p:nvSpPr>
          <p:cNvPr id="9" name="TextBox 8">
            <a:extLst>
              <a:ext uri="{FF2B5EF4-FFF2-40B4-BE49-F238E27FC236}">
                <a16:creationId xmlns:a16="http://schemas.microsoft.com/office/drawing/2014/main" id="{F05D735B-F35B-B2E1-D3B9-84429AA24F2B}"/>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UNMANAGED SWITCH</a:t>
            </a:r>
          </a:p>
        </p:txBody>
      </p:sp>
      <p:pic>
        <p:nvPicPr>
          <p:cNvPr id="3" name="Picture 2" descr="TL-SG1024D | 24-Port Gigabit Desktop ...">
            <a:extLst>
              <a:ext uri="{FF2B5EF4-FFF2-40B4-BE49-F238E27FC236}">
                <a16:creationId xmlns:a16="http://schemas.microsoft.com/office/drawing/2014/main" id="{8C1790EC-C955-37AD-3750-851F6ED7E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802" y="837693"/>
            <a:ext cx="4571999" cy="2591307"/>
          </a:xfrm>
          <a:prstGeom prst="rect">
            <a:avLst/>
          </a:prstGeom>
          <a:noFill/>
          <a:ln>
            <a:noFill/>
          </a:ln>
        </p:spPr>
      </p:pic>
    </p:spTree>
    <p:custDataLst>
      <p:tags r:id="rId1"/>
    </p:custDataLst>
    <p:extLst>
      <p:ext uri="{BB962C8B-B14F-4D97-AF65-F5344CB8AC3E}">
        <p14:creationId xmlns:p14="http://schemas.microsoft.com/office/powerpoint/2010/main" val="40351681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98D0-12B8-58E7-5D6B-3A6BB06D05C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E94D80-B0F6-924E-2BD0-BF1589098228}"/>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EB69A237-6089-AFE9-9FF0-983AF591CD44}"/>
              </a:ext>
            </a:extLst>
          </p:cNvPr>
          <p:cNvSpPr txBox="1"/>
          <p:nvPr/>
        </p:nvSpPr>
        <p:spPr>
          <a:xfrm>
            <a:off x="1634837" y="290945"/>
            <a:ext cx="10141528" cy="3785652"/>
          </a:xfrm>
          <a:prstGeom prst="rect">
            <a:avLst/>
          </a:prstGeom>
          <a:noFill/>
        </p:spPr>
        <p:txBody>
          <a:bodyPr wrap="square">
            <a:spAutoFit/>
          </a:bodyPr>
          <a:lstStyle/>
          <a:p>
            <a:pPr marL="571500" indent="-571500">
              <a:buFont typeface="Wingdings" panose="05000000000000000000" pitchFamily="2" charset="2"/>
              <a:buChar char="q"/>
            </a:pPr>
            <a:r>
              <a:rPr lang="en-US" sz="4800" dirty="0"/>
              <a:t>Ethernet cables can be wired as </a:t>
            </a:r>
            <a:r>
              <a:rPr lang="en-US" sz="4800" b="1" dirty="0"/>
              <a:t>straight-through</a:t>
            </a:r>
            <a:r>
              <a:rPr lang="en-US" sz="4800" dirty="0"/>
              <a:t> or </a:t>
            </a:r>
            <a:r>
              <a:rPr lang="en-US" sz="4800" b="1" dirty="0"/>
              <a:t>crossover</a:t>
            </a:r>
            <a:r>
              <a:rPr lang="en-US" sz="4800" dirty="0"/>
              <a:t>. The straight-through is the most common type and is used to connect computers to hubs or switches. </a:t>
            </a:r>
          </a:p>
        </p:txBody>
      </p:sp>
    </p:spTree>
    <p:custDataLst>
      <p:tags r:id="rId1"/>
    </p:custDataLst>
    <p:extLst>
      <p:ext uri="{BB962C8B-B14F-4D97-AF65-F5344CB8AC3E}">
        <p14:creationId xmlns:p14="http://schemas.microsoft.com/office/powerpoint/2010/main" val="32242876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851A-1A0C-9DD6-D4C4-F0D821CE723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4D7E24-2557-C1AB-E902-ED91F378C66C}"/>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03B6F9C1-89A8-C110-CFBC-0AE033B7A318}"/>
              </a:ext>
            </a:extLst>
          </p:cNvPr>
          <p:cNvSpPr>
            <a:spLocks noGrp="1"/>
          </p:cNvSpPr>
          <p:nvPr>
            <p:ph idx="1"/>
          </p:nvPr>
        </p:nvSpPr>
        <p:spPr>
          <a:xfrm>
            <a:off x="1398885" y="615848"/>
            <a:ext cx="8636655" cy="892277"/>
          </a:xfrm>
        </p:spPr>
        <p:txBody>
          <a:bodyPr>
            <a:normAutofit fontScale="92500" lnSpcReduction="10000"/>
          </a:bodyPr>
          <a:lstStyle/>
          <a:p>
            <a:r>
              <a:rPr lang="en-US" sz="6400" b="1" dirty="0">
                <a:solidFill>
                  <a:srgbClr val="FF0000"/>
                </a:solidFill>
              </a:rPr>
              <a:t>Key Characteristics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7CA70CF-D7B9-3DC1-2351-193A9B5592D6}"/>
              </a:ext>
            </a:extLst>
          </p:cNvPr>
          <p:cNvSpPr txBox="1"/>
          <p:nvPr/>
        </p:nvSpPr>
        <p:spPr>
          <a:xfrm>
            <a:off x="667365" y="1737360"/>
            <a:ext cx="11334135" cy="4300344"/>
          </a:xfrm>
          <a:prstGeom prst="rect">
            <a:avLst/>
          </a:prstGeom>
          <a:noFill/>
        </p:spPr>
        <p:txBody>
          <a:bodyPr wrap="square">
            <a:spAutoFit/>
          </a:bodyPr>
          <a:lstStyle/>
          <a:p>
            <a:pPr marL="342900" marR="0" lvl="0" indent="-342900">
              <a:lnSpc>
                <a:spcPct val="115000"/>
              </a:lnSpc>
              <a:spcAft>
                <a:spcPts val="800"/>
              </a:spcAft>
              <a:buSzPts val="1000"/>
              <a:buFont typeface="Wingdings" panose="05000000000000000000" pitchFamily="2" charset="2"/>
              <a:buChar char="q"/>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Plug-and-Play Operation: No user intervention is needed; the switch automatically learns MAC addresses and forwards frames.</a:t>
            </a:r>
          </a:p>
          <a:p>
            <a:pPr marL="342900" marR="0" lvl="0" indent="-342900">
              <a:lnSpc>
                <a:spcPct val="115000"/>
              </a:lnSpc>
              <a:spcAft>
                <a:spcPts val="800"/>
              </a:spcAft>
              <a:buSzPts val="1000"/>
              <a:buFont typeface="Wingdings" panose="05000000000000000000" pitchFamily="2" charset="2"/>
              <a:buChar char="q"/>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Fixed Configuration: Preconfigured settings for speed, duplex mode, and other parameters, which cannot be modified.</a:t>
            </a:r>
          </a:p>
          <a:p>
            <a:pPr marL="342900" marR="0" lvl="0" indent="-342900">
              <a:lnSpc>
                <a:spcPct val="115000"/>
              </a:lnSpc>
              <a:spcAft>
                <a:spcPts val="800"/>
              </a:spcAft>
              <a:buSzPts val="1000"/>
              <a:buFont typeface="Wingdings" panose="05000000000000000000" pitchFamily="2" charset="2"/>
              <a:buChar char="q"/>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Basic Functionality: Supports fundamental switching tasks, such as frame forwarding and collision domain separation.</a:t>
            </a:r>
          </a:p>
          <a:p>
            <a:pPr marL="342900" marR="0" lvl="0" indent="-342900">
              <a:lnSpc>
                <a:spcPct val="115000"/>
              </a:lnSpc>
              <a:spcAft>
                <a:spcPts val="800"/>
              </a:spcAft>
              <a:buSzPts val="1000"/>
              <a:buFont typeface="Wingdings" panose="05000000000000000000" pitchFamily="2" charset="2"/>
              <a:buChar char="q"/>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No Management Interface: Lacks a web interface, command-line interface (CLI), or software for configuration.</a:t>
            </a:r>
          </a:p>
          <a:p>
            <a:pPr marL="342900" marR="0" lvl="0" indent="-342900">
              <a:lnSpc>
                <a:spcPct val="115000"/>
              </a:lnSpc>
              <a:spcAft>
                <a:spcPts val="800"/>
              </a:spcAft>
              <a:buSzPts val="1000"/>
              <a:buFont typeface="Wingdings" panose="05000000000000000000" pitchFamily="2" charset="2"/>
              <a:buChar char="q"/>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Cost-Effective: Generally, less expensive due to simplicity and limited features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36742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09C0-B6F8-7D1E-774A-8794513D692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6DF714-0233-6B80-7C60-DBBA0070B73F}"/>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C7BA4290-F1A5-36A3-3002-9D820697D5B4}"/>
              </a:ext>
            </a:extLst>
          </p:cNvPr>
          <p:cNvSpPr>
            <a:spLocks noGrp="1"/>
          </p:cNvSpPr>
          <p:nvPr>
            <p:ph idx="1"/>
          </p:nvPr>
        </p:nvSpPr>
        <p:spPr>
          <a:xfrm>
            <a:off x="1398885" y="615848"/>
            <a:ext cx="8636655" cy="892277"/>
          </a:xfrm>
        </p:spPr>
        <p:txBody>
          <a:bodyPr>
            <a:normAutofit/>
          </a:bodyPr>
          <a:lstStyle/>
          <a:p>
            <a:r>
              <a:rPr lang="en-US" sz="4800" dirty="0"/>
              <a:t>How They Work</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51AB9EE3-9218-EDE8-A770-CACED673F33D}"/>
              </a:ext>
            </a:extLst>
          </p:cNvPr>
          <p:cNvSpPr txBox="1"/>
          <p:nvPr/>
        </p:nvSpPr>
        <p:spPr>
          <a:xfrm>
            <a:off x="667365" y="1737360"/>
            <a:ext cx="11334135" cy="4031873"/>
          </a:xfrm>
          <a:prstGeom prst="rect">
            <a:avLst/>
          </a:prstGeom>
          <a:noFill/>
        </p:spPr>
        <p:txBody>
          <a:bodyPr wrap="square">
            <a:spAutoFit/>
          </a:bodyPr>
          <a:lstStyle/>
          <a:p>
            <a:pPr marL="285750" lvl="0" indent="-285750">
              <a:buFont typeface="Wingdings" panose="05000000000000000000" pitchFamily="2" charset="2"/>
              <a:buChar char="q"/>
            </a:pPr>
            <a:r>
              <a:rPr lang="en-US" sz="3200" dirty="0"/>
              <a:t>MAC Address Learning: When a device sends a frame, the switch records its MAC address and associated port in a MAC address table.</a:t>
            </a:r>
          </a:p>
          <a:p>
            <a:pPr marL="285750" lvl="0" indent="-285750">
              <a:buFont typeface="Wingdings" panose="05000000000000000000" pitchFamily="2" charset="2"/>
              <a:buChar char="q"/>
            </a:pPr>
            <a:r>
              <a:rPr lang="en-US" sz="3200" dirty="0"/>
              <a:t>Frame Forwarding: Frames are sent only to the destination port (based on the MAC address), reducing unnecessary traffic.</a:t>
            </a:r>
          </a:p>
          <a:p>
            <a:pPr marL="285750" lvl="0" indent="-285750">
              <a:buFont typeface="Wingdings" panose="05000000000000000000" pitchFamily="2" charset="2"/>
              <a:buChar char="q"/>
            </a:pPr>
            <a:r>
              <a:rPr lang="en-US" sz="3200" dirty="0"/>
              <a:t>Broadcast and Unknown Unicast: If the destination MAC address is unknown or a broadcast, the frame is sent to all ports except the source.</a:t>
            </a:r>
          </a:p>
        </p:txBody>
      </p:sp>
    </p:spTree>
    <p:custDataLst>
      <p:tags r:id="rId1"/>
    </p:custDataLst>
    <p:extLst>
      <p:ext uri="{BB962C8B-B14F-4D97-AF65-F5344CB8AC3E}">
        <p14:creationId xmlns:p14="http://schemas.microsoft.com/office/powerpoint/2010/main" val="154413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A5140-D4A7-917C-0AFE-903433185A2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0B4993-84C8-8646-6DD9-8E213239E76B}"/>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DAA25B2D-7646-1202-C3D7-741A2117ED97}"/>
              </a:ext>
            </a:extLst>
          </p:cNvPr>
          <p:cNvSpPr>
            <a:spLocks noGrp="1"/>
          </p:cNvSpPr>
          <p:nvPr>
            <p:ph idx="1"/>
          </p:nvPr>
        </p:nvSpPr>
        <p:spPr>
          <a:xfrm>
            <a:off x="1398885" y="615848"/>
            <a:ext cx="8636655" cy="892277"/>
          </a:xfrm>
        </p:spPr>
        <p:txBody>
          <a:bodyPr>
            <a:normAutofit/>
          </a:bodyPr>
          <a:lstStyle/>
          <a:p>
            <a:r>
              <a:rPr lang="en-US" sz="4800" b="1" dirty="0"/>
              <a:t>How They Work</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EE459510-BE8D-8ED0-4BC2-F1E3A56C276F}"/>
              </a:ext>
            </a:extLst>
          </p:cNvPr>
          <p:cNvSpPr txBox="1"/>
          <p:nvPr/>
        </p:nvSpPr>
        <p:spPr>
          <a:xfrm>
            <a:off x="667365" y="1737360"/>
            <a:ext cx="11334135" cy="4031873"/>
          </a:xfrm>
          <a:prstGeom prst="rect">
            <a:avLst/>
          </a:prstGeom>
          <a:noFill/>
        </p:spPr>
        <p:txBody>
          <a:bodyPr wrap="square">
            <a:spAutoFit/>
          </a:bodyPr>
          <a:lstStyle/>
          <a:p>
            <a:pPr marL="285750" lvl="0" indent="-285750">
              <a:buFont typeface="Wingdings" panose="05000000000000000000" pitchFamily="2" charset="2"/>
              <a:buChar char="q"/>
            </a:pPr>
            <a:r>
              <a:rPr lang="en-US" sz="3200" dirty="0"/>
              <a:t>MAC Address Learning: When a device sends a frame, the switch records its MAC address and associated port in a MAC address table.</a:t>
            </a:r>
          </a:p>
          <a:p>
            <a:pPr marL="285750" lvl="0" indent="-285750">
              <a:buFont typeface="Wingdings" panose="05000000000000000000" pitchFamily="2" charset="2"/>
              <a:buChar char="q"/>
            </a:pPr>
            <a:r>
              <a:rPr lang="en-US" sz="3200" dirty="0"/>
              <a:t>Frame Forwarding: Frames are sent only to the destination port (based on the MAC address), reducing unnecessary traffic.</a:t>
            </a:r>
          </a:p>
          <a:p>
            <a:pPr marL="285750" lvl="0" indent="-285750">
              <a:buFont typeface="Wingdings" panose="05000000000000000000" pitchFamily="2" charset="2"/>
              <a:buChar char="q"/>
            </a:pPr>
            <a:r>
              <a:rPr lang="en-US" sz="3200" dirty="0"/>
              <a:t>Broadcast and Unknown Unicast: If the destination MAC address is unknown or a broadcast, the frame is sent to all ports except the source.</a:t>
            </a:r>
          </a:p>
        </p:txBody>
      </p:sp>
    </p:spTree>
    <p:custDataLst>
      <p:tags r:id="rId1"/>
    </p:custDataLst>
    <p:extLst>
      <p:ext uri="{BB962C8B-B14F-4D97-AF65-F5344CB8AC3E}">
        <p14:creationId xmlns:p14="http://schemas.microsoft.com/office/powerpoint/2010/main" val="238384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1C5E-7C7D-90AD-A566-904378C215B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260FBE-8A85-A9C1-0E91-C530988ACC41}"/>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FF57ACFA-A353-8E47-69C6-1B3669D3344E}"/>
              </a:ext>
            </a:extLst>
          </p:cNvPr>
          <p:cNvSpPr>
            <a:spLocks noGrp="1"/>
          </p:cNvSpPr>
          <p:nvPr>
            <p:ph idx="1"/>
          </p:nvPr>
        </p:nvSpPr>
        <p:spPr>
          <a:xfrm>
            <a:off x="1777672" y="185629"/>
            <a:ext cx="8636655" cy="892277"/>
          </a:xfrm>
        </p:spPr>
        <p:txBody>
          <a:bodyPr>
            <a:normAutofit/>
          </a:bodyPr>
          <a:lstStyle/>
          <a:p>
            <a:r>
              <a:rPr lang="en-US" sz="4400" dirty="0"/>
              <a:t>Advantages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B9877597-9E71-0689-E224-4A7493ECA3EE}"/>
              </a:ext>
            </a:extLst>
          </p:cNvPr>
          <p:cNvSpPr txBox="1"/>
          <p:nvPr/>
        </p:nvSpPr>
        <p:spPr>
          <a:xfrm>
            <a:off x="556260" y="920621"/>
            <a:ext cx="11635740" cy="5016758"/>
          </a:xfrm>
          <a:prstGeom prst="rect">
            <a:avLst/>
          </a:prstGeom>
          <a:noFill/>
        </p:spPr>
        <p:txBody>
          <a:bodyPr wrap="square">
            <a:spAutoFit/>
          </a:bodyPr>
          <a:lstStyle/>
          <a:p>
            <a:pPr marL="457200" lvl="0" indent="-457200">
              <a:buFont typeface="Wingdings" panose="05000000000000000000" pitchFamily="2" charset="2"/>
              <a:buChar char="q"/>
            </a:pPr>
            <a:r>
              <a:rPr lang="en-US" sz="3200" dirty="0"/>
              <a:t>Ease of Use: Requires no technical expertise; ideal for non-technical users.</a:t>
            </a:r>
          </a:p>
          <a:p>
            <a:pPr marL="457200" lvl="0" indent="-457200">
              <a:buFont typeface="Wingdings" panose="05000000000000000000" pitchFamily="2" charset="2"/>
              <a:buChar char="q"/>
            </a:pPr>
            <a:r>
              <a:rPr lang="en-US" sz="3200" dirty="0"/>
              <a:t>Quick Deployment: Simply connect devices, and the switch starts working immediately.</a:t>
            </a:r>
          </a:p>
          <a:p>
            <a:pPr marL="457200" lvl="0" indent="-457200">
              <a:buFont typeface="Wingdings" panose="05000000000000000000" pitchFamily="2" charset="2"/>
              <a:buChar char="q"/>
            </a:pPr>
            <a:r>
              <a:rPr lang="en-US" sz="3200" dirty="0"/>
              <a:t>Low Cost: Affordable for small networks or budget-conscious setups.</a:t>
            </a:r>
          </a:p>
          <a:p>
            <a:pPr marL="457200" lvl="0" indent="-457200">
              <a:buFont typeface="Wingdings" panose="05000000000000000000" pitchFamily="2" charset="2"/>
              <a:buChar char="q"/>
            </a:pPr>
            <a:r>
              <a:rPr lang="en-US" sz="3200" dirty="0"/>
              <a:t>Low Maintenance: No need for ongoing configuration or monitoring.</a:t>
            </a:r>
          </a:p>
          <a:p>
            <a:pPr marL="457200" lvl="0" indent="-457200">
              <a:buFont typeface="Wingdings" panose="05000000000000000000" pitchFamily="2" charset="2"/>
              <a:buChar char="q"/>
            </a:pPr>
            <a:r>
              <a:rPr lang="en-US" sz="3200" dirty="0"/>
              <a:t>Reliability: Fewer features mean fewer points of failure in basic operations.</a:t>
            </a:r>
          </a:p>
        </p:txBody>
      </p:sp>
    </p:spTree>
    <p:custDataLst>
      <p:tags r:id="rId1"/>
    </p:custDataLst>
    <p:extLst>
      <p:ext uri="{BB962C8B-B14F-4D97-AF65-F5344CB8AC3E}">
        <p14:creationId xmlns:p14="http://schemas.microsoft.com/office/powerpoint/2010/main" val="1728119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8134-AC66-488E-2879-7B0B84A99BD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DA5DD2-D4B4-B4E6-10E5-BBF3DC5EE666}"/>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CF6566B0-2F49-AD37-EDD6-7C6BEE17220E}"/>
              </a:ext>
            </a:extLst>
          </p:cNvPr>
          <p:cNvSpPr>
            <a:spLocks noGrp="1"/>
          </p:cNvSpPr>
          <p:nvPr>
            <p:ph idx="1"/>
          </p:nvPr>
        </p:nvSpPr>
        <p:spPr>
          <a:xfrm>
            <a:off x="1777672" y="185629"/>
            <a:ext cx="8636655" cy="892277"/>
          </a:xfrm>
        </p:spPr>
        <p:txBody>
          <a:bodyPr>
            <a:normAutofit/>
          </a:bodyPr>
          <a:lstStyle/>
          <a:p>
            <a:r>
              <a:rPr lang="en-US" sz="4400" dirty="0"/>
              <a:t>Disadvantages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9D676389-5EC7-6E01-CAD3-0513FD73770E}"/>
              </a:ext>
            </a:extLst>
          </p:cNvPr>
          <p:cNvSpPr txBox="1"/>
          <p:nvPr/>
        </p:nvSpPr>
        <p:spPr>
          <a:xfrm>
            <a:off x="556260" y="920621"/>
            <a:ext cx="11635740" cy="4031873"/>
          </a:xfrm>
          <a:prstGeom prst="rect">
            <a:avLst/>
          </a:prstGeom>
          <a:noFill/>
        </p:spPr>
        <p:txBody>
          <a:bodyPr wrap="square">
            <a:spAutoFit/>
          </a:bodyPr>
          <a:lstStyle/>
          <a:p>
            <a:pPr marL="285750" lvl="0" indent="-285750">
              <a:buFont typeface="Wingdings" panose="05000000000000000000" pitchFamily="2" charset="2"/>
              <a:buChar char="q"/>
            </a:pPr>
            <a:r>
              <a:rPr lang="en-US" sz="3200" dirty="0"/>
              <a:t>Limited Control: Users cannot customize settings like VLANs, QoS, or port prioritization.</a:t>
            </a:r>
          </a:p>
          <a:p>
            <a:pPr marL="285750" lvl="0" indent="-285750">
              <a:buFont typeface="Wingdings" panose="05000000000000000000" pitchFamily="2" charset="2"/>
              <a:buChar char="q"/>
            </a:pPr>
            <a:r>
              <a:rPr lang="en-US" sz="3200" dirty="0"/>
              <a:t>No Monitoring: Lacks tools to track network performance or troubleshoot issues.</a:t>
            </a:r>
          </a:p>
          <a:p>
            <a:pPr marL="285750" lvl="0" indent="-285750">
              <a:buFont typeface="Wingdings" panose="05000000000000000000" pitchFamily="2" charset="2"/>
              <a:buChar char="q"/>
            </a:pPr>
            <a:r>
              <a:rPr lang="en-US" sz="3200" dirty="0"/>
              <a:t>Scalability Issues: Not suitable for complex or growing networks requiring advanced features.</a:t>
            </a:r>
          </a:p>
          <a:p>
            <a:pPr marL="285750" lvl="0" indent="-285750">
              <a:buFont typeface="Wingdings" panose="05000000000000000000" pitchFamily="2" charset="2"/>
              <a:buChar char="q"/>
            </a:pPr>
            <a:r>
              <a:rPr lang="en-US" sz="3200" dirty="0"/>
              <a:t>Security Limitations: No support for features like port security or access control lists (ACLs).</a:t>
            </a:r>
          </a:p>
        </p:txBody>
      </p:sp>
    </p:spTree>
    <p:custDataLst>
      <p:tags r:id="rId1"/>
    </p:custDataLst>
    <p:extLst>
      <p:ext uri="{BB962C8B-B14F-4D97-AF65-F5344CB8AC3E}">
        <p14:creationId xmlns:p14="http://schemas.microsoft.com/office/powerpoint/2010/main" val="1277371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FB67D-EE24-2EC0-0779-C9D33C049AD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10CC98-6E20-0046-8CE2-C0B8A4ECFB00}"/>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66ADFA0B-8F93-B20D-221B-515FC5EEBAC2}"/>
              </a:ext>
            </a:extLst>
          </p:cNvPr>
          <p:cNvSpPr>
            <a:spLocks noGrp="1"/>
          </p:cNvSpPr>
          <p:nvPr>
            <p:ph idx="1"/>
          </p:nvPr>
        </p:nvSpPr>
        <p:spPr>
          <a:xfrm>
            <a:off x="1777672" y="185629"/>
            <a:ext cx="8636655" cy="892277"/>
          </a:xfrm>
        </p:spPr>
        <p:txBody>
          <a:bodyPr>
            <a:normAutofit/>
          </a:bodyPr>
          <a:lstStyle/>
          <a:p>
            <a:r>
              <a:rPr lang="en-US" sz="4400" b="1" dirty="0"/>
              <a:t>Use Cases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633F4C3E-516C-C110-9507-2258FD049CD0}"/>
              </a:ext>
            </a:extLst>
          </p:cNvPr>
          <p:cNvSpPr txBox="1"/>
          <p:nvPr/>
        </p:nvSpPr>
        <p:spPr>
          <a:xfrm>
            <a:off x="845820" y="674400"/>
            <a:ext cx="11087100" cy="5509200"/>
          </a:xfrm>
          <a:prstGeom prst="rect">
            <a:avLst/>
          </a:prstGeom>
          <a:noFill/>
        </p:spPr>
        <p:txBody>
          <a:bodyPr wrap="square">
            <a:spAutoFit/>
          </a:bodyPr>
          <a:lstStyle/>
          <a:p>
            <a:pPr marL="571500" lvl="0" indent="-571500">
              <a:buFont typeface="Wingdings" panose="05000000000000000000" pitchFamily="2" charset="2"/>
              <a:buChar char="q"/>
            </a:pPr>
            <a:r>
              <a:rPr lang="en-US" sz="4400" dirty="0"/>
              <a:t>Home Networks: Connecting computers, gaming consoles, and smart TVs in a household.</a:t>
            </a:r>
          </a:p>
          <a:p>
            <a:pPr marL="571500" lvl="0" indent="-571500">
              <a:buFont typeface="Wingdings" panose="05000000000000000000" pitchFamily="2" charset="2"/>
              <a:buChar char="q"/>
            </a:pPr>
            <a:r>
              <a:rPr lang="en-US" sz="4400" dirty="0"/>
              <a:t>Small Offices: Basic LAN setups with minimal devices and no need for advanced management.</a:t>
            </a:r>
          </a:p>
          <a:p>
            <a:pPr marL="571500" lvl="0" indent="-571500">
              <a:buFont typeface="Wingdings" panose="05000000000000000000" pitchFamily="2" charset="2"/>
              <a:buChar char="q"/>
            </a:pPr>
            <a:r>
              <a:rPr lang="en-US" sz="4400" dirty="0"/>
              <a:t>Temporary Networks: Event-based or short-term setups where simplicity is prioritized.</a:t>
            </a:r>
          </a:p>
        </p:txBody>
      </p:sp>
    </p:spTree>
    <p:custDataLst>
      <p:tags r:id="rId1"/>
    </p:custDataLst>
    <p:extLst>
      <p:ext uri="{BB962C8B-B14F-4D97-AF65-F5344CB8AC3E}">
        <p14:creationId xmlns:p14="http://schemas.microsoft.com/office/powerpoint/2010/main" val="487563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1261-B9EC-B50C-3858-D573254744E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775C2C-1982-0B58-0700-930C16EF4657}"/>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48B8A679-88C2-6694-2CA2-17812732ABC7}"/>
              </a:ext>
            </a:extLst>
          </p:cNvPr>
          <p:cNvSpPr txBox="1"/>
          <p:nvPr/>
        </p:nvSpPr>
        <p:spPr>
          <a:xfrm>
            <a:off x="1325880" y="3264371"/>
            <a:ext cx="10866120" cy="2862322"/>
          </a:xfrm>
          <a:prstGeom prst="rect">
            <a:avLst/>
          </a:prstGeom>
          <a:noFill/>
        </p:spPr>
        <p:txBody>
          <a:bodyPr wrap="square">
            <a:spAutoFit/>
          </a:bodyPr>
          <a:lstStyle/>
          <a:p>
            <a:r>
              <a:rPr lang="en-US" sz="3600" dirty="0"/>
              <a:t>Managed switches offer advanced configuration options, allowing network administrators to customize and control network behavior. They provide features like VLANs, Quality of Service (QoS), and security settings, making them suitable for complex networks.</a:t>
            </a:r>
          </a:p>
        </p:txBody>
      </p:sp>
      <p:sp>
        <p:nvSpPr>
          <p:cNvPr id="9" name="TextBox 8">
            <a:extLst>
              <a:ext uri="{FF2B5EF4-FFF2-40B4-BE49-F238E27FC236}">
                <a16:creationId xmlns:a16="http://schemas.microsoft.com/office/drawing/2014/main" id="{39462617-C8F8-425D-945E-0D023936AE7B}"/>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MANAGED SWITCH</a:t>
            </a:r>
          </a:p>
        </p:txBody>
      </p:sp>
      <p:pic>
        <p:nvPicPr>
          <p:cNvPr id="4" name="Picture 3" descr="Smart Managed Switches | Comms InfoZone">
            <a:extLst>
              <a:ext uri="{FF2B5EF4-FFF2-40B4-BE49-F238E27FC236}">
                <a16:creationId xmlns:a16="http://schemas.microsoft.com/office/drawing/2014/main" id="{88296B04-617C-BED1-4D08-FBDB362825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568067"/>
            <a:ext cx="3847148" cy="2836123"/>
          </a:xfrm>
          <a:prstGeom prst="rect">
            <a:avLst/>
          </a:prstGeom>
          <a:noFill/>
          <a:ln>
            <a:noFill/>
          </a:ln>
        </p:spPr>
      </p:pic>
    </p:spTree>
    <p:custDataLst>
      <p:tags r:id="rId1"/>
    </p:custDataLst>
    <p:extLst>
      <p:ext uri="{BB962C8B-B14F-4D97-AF65-F5344CB8AC3E}">
        <p14:creationId xmlns:p14="http://schemas.microsoft.com/office/powerpoint/2010/main" val="35153121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55A63-7B76-C2FB-DF5D-958B73B400F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CEC720B-0F59-FAEC-E8D4-C54026BDE92B}"/>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EEEB8DC8-9043-AA6C-052A-73D331D66D38}"/>
              </a:ext>
            </a:extLst>
          </p:cNvPr>
          <p:cNvSpPr>
            <a:spLocks noGrp="1"/>
          </p:cNvSpPr>
          <p:nvPr>
            <p:ph idx="1"/>
          </p:nvPr>
        </p:nvSpPr>
        <p:spPr>
          <a:xfrm>
            <a:off x="1558905" y="33086"/>
            <a:ext cx="8636655" cy="892277"/>
          </a:xfrm>
        </p:spPr>
        <p:txBody>
          <a:bodyPr>
            <a:normAutofit fontScale="92500" lnSpcReduction="10000"/>
          </a:bodyPr>
          <a:lstStyle/>
          <a:p>
            <a:r>
              <a:rPr lang="en-US" sz="6400" b="1" dirty="0">
                <a:solidFill>
                  <a:srgbClr val="FF0000"/>
                </a:solidFill>
              </a:rPr>
              <a:t>Key Characteristics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74D88F61-4E79-D61F-BBFB-72F56680848D}"/>
              </a:ext>
            </a:extLst>
          </p:cNvPr>
          <p:cNvSpPr txBox="1"/>
          <p:nvPr/>
        </p:nvSpPr>
        <p:spPr>
          <a:xfrm>
            <a:off x="857865" y="674400"/>
            <a:ext cx="11334135" cy="5509200"/>
          </a:xfrm>
          <a:prstGeom prst="rect">
            <a:avLst/>
          </a:prstGeom>
          <a:noFill/>
        </p:spPr>
        <p:txBody>
          <a:bodyPr wrap="square">
            <a:spAutoFit/>
          </a:bodyPr>
          <a:lstStyle/>
          <a:p>
            <a:pPr marL="457200" lvl="0" indent="-457200">
              <a:buFont typeface="Wingdings" panose="05000000000000000000" pitchFamily="2" charset="2"/>
              <a:buChar char="q"/>
            </a:pPr>
            <a:r>
              <a:rPr lang="en-US" sz="3200" dirty="0"/>
              <a:t>Configurable Settings: Support for VLANs, QoS, link aggregation, and more via a management interface (web, CLI, or SNMP).</a:t>
            </a:r>
          </a:p>
          <a:p>
            <a:pPr marL="457200" lvl="0" indent="-457200">
              <a:buFont typeface="Wingdings" panose="05000000000000000000" pitchFamily="2" charset="2"/>
              <a:buChar char="q"/>
            </a:pPr>
            <a:r>
              <a:rPr lang="en-US" sz="3200" dirty="0"/>
              <a:t>Advanced Features:</a:t>
            </a:r>
          </a:p>
          <a:p>
            <a:pPr marL="914400" lvl="1" indent="-457200">
              <a:buFont typeface="Wingdings" panose="05000000000000000000" pitchFamily="2" charset="2"/>
              <a:buChar char="v"/>
            </a:pPr>
            <a:r>
              <a:rPr lang="en-US" sz="3200" dirty="0"/>
              <a:t>VLANs: Segment networks for improved security and performance.</a:t>
            </a:r>
          </a:p>
          <a:p>
            <a:pPr marL="914400" lvl="1" indent="-457200">
              <a:buFont typeface="Wingdings" panose="05000000000000000000" pitchFamily="2" charset="2"/>
              <a:buChar char="v"/>
            </a:pPr>
            <a:r>
              <a:rPr lang="en-US" sz="3200" dirty="0"/>
              <a:t>QoS: Prioritize traffic (e.g., VoIP or video streaming) for better performance.</a:t>
            </a:r>
          </a:p>
          <a:p>
            <a:pPr marL="914400" lvl="1" indent="-457200">
              <a:buFont typeface="Wingdings" panose="05000000000000000000" pitchFamily="2" charset="2"/>
              <a:buChar char="v"/>
            </a:pPr>
            <a:r>
              <a:rPr lang="en-US" sz="3200" dirty="0"/>
              <a:t>Port Mirroring: Monitor traffic for troubleshooting.</a:t>
            </a:r>
          </a:p>
          <a:p>
            <a:pPr marL="457200" indent="-457200">
              <a:buFont typeface="Wingdings" panose="05000000000000000000" pitchFamily="2" charset="2"/>
              <a:buChar char="q"/>
            </a:pPr>
            <a:r>
              <a:rPr lang="en-US" sz="3200" dirty="0"/>
              <a:t>Spanning Tree Protocol (STP): Prevents network loops in redundant setups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45860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926A-82D0-95BA-58FF-6149E30B17E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EAD135-5E4A-3096-46BF-00B776D4F544}"/>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5D2668B5-E0B1-2404-5ED2-3208C040A91C}"/>
              </a:ext>
            </a:extLst>
          </p:cNvPr>
          <p:cNvSpPr>
            <a:spLocks noGrp="1"/>
          </p:cNvSpPr>
          <p:nvPr>
            <p:ph idx="1"/>
          </p:nvPr>
        </p:nvSpPr>
        <p:spPr>
          <a:xfrm>
            <a:off x="1558905" y="33086"/>
            <a:ext cx="8636655" cy="892277"/>
          </a:xfrm>
        </p:spPr>
        <p:txBody>
          <a:bodyPr>
            <a:normAutofit fontScale="92500" lnSpcReduction="10000"/>
          </a:bodyPr>
          <a:lstStyle/>
          <a:p>
            <a:r>
              <a:rPr lang="en-US" sz="6400" b="1" dirty="0">
                <a:solidFill>
                  <a:srgbClr val="FF0000"/>
                </a:solidFill>
              </a:rPr>
              <a:t>Key Characteristics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03C5FC7E-5759-9798-DBDE-7CD7CBF848F7}"/>
              </a:ext>
            </a:extLst>
          </p:cNvPr>
          <p:cNvSpPr txBox="1"/>
          <p:nvPr/>
        </p:nvSpPr>
        <p:spPr>
          <a:xfrm>
            <a:off x="857865" y="674400"/>
            <a:ext cx="11334135" cy="5262979"/>
          </a:xfrm>
          <a:prstGeom prst="rect">
            <a:avLst/>
          </a:prstGeom>
          <a:noFill/>
        </p:spPr>
        <p:txBody>
          <a:bodyPr wrap="square">
            <a:spAutoFit/>
          </a:bodyPr>
          <a:lstStyle/>
          <a:p>
            <a:pPr marL="571500" lvl="0" indent="-571500">
              <a:buFont typeface="Wingdings" panose="05000000000000000000" pitchFamily="2" charset="2"/>
              <a:buChar char="q"/>
            </a:pPr>
            <a:r>
              <a:rPr lang="en-US" sz="4800" dirty="0"/>
              <a:t>Management Interfaces:</a:t>
            </a:r>
          </a:p>
          <a:p>
            <a:pPr marL="1143000" lvl="1" indent="-685800">
              <a:buFont typeface="Wingdings" panose="05000000000000000000" pitchFamily="2" charset="2"/>
              <a:buChar char="v"/>
            </a:pPr>
            <a:r>
              <a:rPr lang="en-US" sz="4800" dirty="0"/>
              <a:t>Web-based GUI for user-friendly configuration.</a:t>
            </a:r>
          </a:p>
          <a:p>
            <a:pPr marL="1143000" lvl="1" indent="-685800">
              <a:buFont typeface="Wingdings" panose="05000000000000000000" pitchFamily="2" charset="2"/>
              <a:buChar char="v"/>
            </a:pPr>
            <a:r>
              <a:rPr lang="en-US" sz="4800" dirty="0"/>
              <a:t>CLI for advanced scripting and automation.</a:t>
            </a:r>
          </a:p>
          <a:p>
            <a:pPr marL="571500" indent="-571500">
              <a:buFont typeface="Wingdings" panose="05000000000000000000" pitchFamily="2" charset="2"/>
              <a:buChar char="q"/>
            </a:pPr>
            <a:r>
              <a:rPr lang="en-US" sz="4800" dirty="0"/>
              <a:t>SNMP (Simple Network Management Protocol) for remote monitoring</a:t>
            </a:r>
            <a:endParaRPr lang="en-US" sz="16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055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356C0-DBBD-1AD0-517E-57E5129ED75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1FF4E5-D860-5369-21FC-5964CC0BC94B}"/>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C13163DD-2EC6-0A18-B74C-EBDC6B697847}"/>
              </a:ext>
            </a:extLst>
          </p:cNvPr>
          <p:cNvSpPr>
            <a:spLocks noGrp="1"/>
          </p:cNvSpPr>
          <p:nvPr>
            <p:ph idx="1"/>
          </p:nvPr>
        </p:nvSpPr>
        <p:spPr>
          <a:xfrm>
            <a:off x="1558905" y="33086"/>
            <a:ext cx="8636655" cy="892277"/>
          </a:xfrm>
        </p:spPr>
        <p:txBody>
          <a:bodyPr>
            <a:normAutofit fontScale="92500" lnSpcReduction="10000"/>
          </a:bodyPr>
          <a:lstStyle/>
          <a:p>
            <a:r>
              <a:rPr lang="en-US" sz="6400" b="1" dirty="0">
                <a:solidFill>
                  <a:srgbClr val="FF0000"/>
                </a:solidFill>
              </a:rPr>
              <a:t>Key Characteristics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C6B3B1D2-DE31-B108-1813-5151FE9702E5}"/>
              </a:ext>
            </a:extLst>
          </p:cNvPr>
          <p:cNvSpPr txBox="1"/>
          <p:nvPr/>
        </p:nvSpPr>
        <p:spPr>
          <a:xfrm>
            <a:off x="857865" y="674401"/>
            <a:ext cx="10983615" cy="5016758"/>
          </a:xfrm>
          <a:prstGeom prst="rect">
            <a:avLst/>
          </a:prstGeom>
          <a:noFill/>
        </p:spPr>
        <p:txBody>
          <a:bodyPr wrap="square">
            <a:spAutoFit/>
          </a:bodyPr>
          <a:lstStyle/>
          <a:p>
            <a:pPr marL="571500" lvl="0" indent="-571500">
              <a:buFont typeface="Wingdings" panose="05000000000000000000" pitchFamily="2" charset="2"/>
              <a:buChar char="q"/>
            </a:pPr>
            <a:r>
              <a:rPr lang="en-US" sz="4000" dirty="0"/>
              <a:t>Higher Cost: More expensive due to advanced hardware and software capabilities.</a:t>
            </a:r>
          </a:p>
          <a:p>
            <a:pPr marL="571500" lvl="0" indent="-571500">
              <a:buFont typeface="Wingdings" panose="05000000000000000000" pitchFamily="2" charset="2"/>
              <a:buChar char="q"/>
            </a:pPr>
            <a:r>
              <a:rPr lang="en-US" sz="4000" dirty="0"/>
              <a:t>Types of Managed Switches:</a:t>
            </a:r>
          </a:p>
          <a:p>
            <a:pPr marL="1028700" lvl="1" indent="-571500">
              <a:buFont typeface="Wingdings" panose="05000000000000000000" pitchFamily="2" charset="2"/>
              <a:buChar char="v"/>
            </a:pPr>
            <a:r>
              <a:rPr lang="en-US" sz="4000" dirty="0"/>
              <a:t>Fully Managed: Full control over all features, used in enterprise settings.</a:t>
            </a:r>
          </a:p>
          <a:p>
            <a:pPr marL="1028700" lvl="1" indent="-571500">
              <a:buFont typeface="Wingdings" panose="05000000000000000000" pitchFamily="2" charset="2"/>
              <a:buChar char="v"/>
            </a:pPr>
            <a:r>
              <a:rPr lang="en-US" sz="4000" dirty="0"/>
              <a:t>Smart Switches: Partial management features, a middle ground between unmanaged and fully managed</a:t>
            </a:r>
            <a:r>
              <a:rPr lang="en-US" dirty="0"/>
              <a:t>.</a:t>
            </a:r>
          </a:p>
        </p:txBody>
      </p:sp>
    </p:spTree>
    <p:custDataLst>
      <p:tags r:id="rId1"/>
    </p:custDataLst>
    <p:extLst>
      <p:ext uri="{BB962C8B-B14F-4D97-AF65-F5344CB8AC3E}">
        <p14:creationId xmlns:p14="http://schemas.microsoft.com/office/powerpoint/2010/main" val="767307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EF8B-C035-7343-F6F1-0766C3045D9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EEB4E7-9F63-7CFD-44B7-2254C148C196}"/>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DF6A8E4B-B34B-E2BD-A9A9-A039A32C4CB0}"/>
              </a:ext>
            </a:extLst>
          </p:cNvPr>
          <p:cNvSpPr txBox="1"/>
          <p:nvPr/>
        </p:nvSpPr>
        <p:spPr>
          <a:xfrm>
            <a:off x="1759527" y="33086"/>
            <a:ext cx="10266218" cy="6247864"/>
          </a:xfrm>
          <a:prstGeom prst="rect">
            <a:avLst/>
          </a:prstGeom>
          <a:noFill/>
        </p:spPr>
        <p:txBody>
          <a:bodyPr wrap="square">
            <a:spAutoFit/>
          </a:bodyPr>
          <a:lstStyle/>
          <a:p>
            <a:r>
              <a:rPr lang="en-US" sz="4000" b="1" dirty="0"/>
              <a:t>What Is Straight-Through Cable?</a:t>
            </a:r>
          </a:p>
          <a:p>
            <a:pPr marL="571500" indent="-571500">
              <a:buFont typeface="Wingdings" panose="05000000000000000000" pitchFamily="2" charset="2"/>
              <a:buChar char="q"/>
            </a:pPr>
            <a:r>
              <a:rPr lang="en-US" sz="4000" dirty="0"/>
              <a:t>A straight-through cable is a type of twisted pair Ethernet cable used in local area networks (LANs) to connect different types of devices, such as a computer to a switch or router. </a:t>
            </a:r>
          </a:p>
          <a:p>
            <a:pPr marL="571500" indent="-571500">
              <a:buFont typeface="Wingdings" panose="05000000000000000000" pitchFamily="2" charset="2"/>
              <a:buChar char="q"/>
            </a:pPr>
            <a:r>
              <a:rPr lang="en-US" sz="4000" dirty="0"/>
              <a:t>On a straight-through cable, both ends follow the same wiring standard — either </a:t>
            </a:r>
            <a:r>
              <a:rPr lang="en-US" sz="4000" b="1" dirty="0"/>
              <a:t>T568A</a:t>
            </a:r>
            <a:r>
              <a:rPr lang="en-US" sz="4000" dirty="0"/>
              <a:t> or </a:t>
            </a:r>
            <a:r>
              <a:rPr lang="en-US" sz="4000" b="1" dirty="0"/>
              <a:t>T568B</a:t>
            </a:r>
            <a:r>
              <a:rPr lang="en-US" sz="4000" dirty="0"/>
              <a:t>. That means the wire colors on both ends match exactly.</a:t>
            </a:r>
          </a:p>
        </p:txBody>
      </p:sp>
    </p:spTree>
    <p:custDataLst>
      <p:tags r:id="rId1"/>
    </p:custDataLst>
    <p:extLst>
      <p:ext uri="{BB962C8B-B14F-4D97-AF65-F5344CB8AC3E}">
        <p14:creationId xmlns:p14="http://schemas.microsoft.com/office/powerpoint/2010/main" val="188638898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304A-240C-B81D-4323-1DC0784AF3C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901D9C-637E-1F7C-E1BE-D85F477423D3}"/>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7155C7F7-5490-E0C6-D19B-29C1CABAB53E}"/>
              </a:ext>
            </a:extLst>
          </p:cNvPr>
          <p:cNvSpPr>
            <a:spLocks noGrp="1"/>
          </p:cNvSpPr>
          <p:nvPr>
            <p:ph idx="1"/>
          </p:nvPr>
        </p:nvSpPr>
        <p:spPr>
          <a:xfrm>
            <a:off x="1536045" y="355870"/>
            <a:ext cx="8636655" cy="892277"/>
          </a:xfrm>
        </p:spPr>
        <p:txBody>
          <a:bodyPr>
            <a:normAutofit/>
          </a:bodyPr>
          <a:lstStyle/>
          <a:p>
            <a:r>
              <a:rPr lang="en-US" sz="4800" b="1" dirty="0">
                <a:solidFill>
                  <a:srgbClr val="FF0000"/>
                </a:solidFill>
              </a:rPr>
              <a:t>How They Work</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24AC2096-04E9-D5B7-7BD5-0226C571B6A2}"/>
              </a:ext>
            </a:extLst>
          </p:cNvPr>
          <p:cNvSpPr txBox="1"/>
          <p:nvPr/>
        </p:nvSpPr>
        <p:spPr>
          <a:xfrm>
            <a:off x="982980" y="1508125"/>
            <a:ext cx="10881360" cy="4524315"/>
          </a:xfrm>
          <a:prstGeom prst="rect">
            <a:avLst/>
          </a:prstGeom>
          <a:noFill/>
        </p:spPr>
        <p:txBody>
          <a:bodyPr wrap="square">
            <a:spAutoFit/>
          </a:bodyPr>
          <a:lstStyle/>
          <a:p>
            <a:pPr marL="457200" lvl="0" indent="-457200">
              <a:buFont typeface="Wingdings" panose="05000000000000000000" pitchFamily="2" charset="2"/>
              <a:buChar char="q"/>
            </a:pPr>
            <a:r>
              <a:rPr lang="en-US" sz="3200" dirty="0"/>
              <a:t>Customizable Frame Forwarding: Administrators can define rules for frame handling (e.g., VLAN tagging, traffic prioritization).</a:t>
            </a:r>
          </a:p>
          <a:p>
            <a:pPr marL="457200" lvl="0" indent="-457200">
              <a:buFont typeface="Wingdings" panose="05000000000000000000" pitchFamily="2" charset="2"/>
              <a:buChar char="q"/>
            </a:pPr>
            <a:r>
              <a:rPr lang="en-US" sz="3200" dirty="0"/>
              <a:t>Dynamic Management: Updates to the MAC address table or routing policies can be manually adjusted.</a:t>
            </a:r>
          </a:p>
          <a:p>
            <a:pPr marL="457200" lvl="0" indent="-457200">
              <a:buFont typeface="Wingdings" panose="05000000000000000000" pitchFamily="2" charset="2"/>
              <a:buChar char="q"/>
            </a:pPr>
            <a:r>
              <a:rPr lang="en-US" sz="3200" dirty="0"/>
              <a:t>Monitoring and Diagnostics: Provide real-time data on traffic, errors, and port status.</a:t>
            </a:r>
          </a:p>
          <a:p>
            <a:pPr marL="457200" lvl="0" indent="-457200">
              <a:buFont typeface="Wingdings" panose="05000000000000000000" pitchFamily="2" charset="2"/>
              <a:buChar char="q"/>
            </a:pPr>
            <a:r>
              <a:rPr lang="en-US" sz="3200" dirty="0"/>
              <a:t>Security Features: Support port security, MAC filtering, and 802.1X authentication.</a:t>
            </a:r>
          </a:p>
        </p:txBody>
      </p:sp>
    </p:spTree>
    <p:custDataLst>
      <p:tags r:id="rId1"/>
    </p:custDataLst>
    <p:extLst>
      <p:ext uri="{BB962C8B-B14F-4D97-AF65-F5344CB8AC3E}">
        <p14:creationId xmlns:p14="http://schemas.microsoft.com/office/powerpoint/2010/main" val="1510873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4B4D-E9E2-6248-4064-73D00420EFB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F27119-C949-B91C-DA48-108DBEA93FC4}"/>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61AC2B31-05A8-E427-1AB2-D0BF62E73C7A}"/>
              </a:ext>
            </a:extLst>
          </p:cNvPr>
          <p:cNvSpPr>
            <a:spLocks noGrp="1"/>
          </p:cNvSpPr>
          <p:nvPr>
            <p:ph idx="1"/>
          </p:nvPr>
        </p:nvSpPr>
        <p:spPr>
          <a:xfrm>
            <a:off x="1777672" y="185629"/>
            <a:ext cx="8636655" cy="892277"/>
          </a:xfrm>
        </p:spPr>
        <p:txBody>
          <a:bodyPr>
            <a:normAutofit/>
          </a:bodyPr>
          <a:lstStyle/>
          <a:p>
            <a:r>
              <a:rPr lang="en-US" sz="4400" dirty="0"/>
              <a:t>Advantages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2F0C9FAA-FCCC-0A2F-7B5E-B60297B619FF}"/>
              </a:ext>
            </a:extLst>
          </p:cNvPr>
          <p:cNvSpPr txBox="1"/>
          <p:nvPr/>
        </p:nvSpPr>
        <p:spPr>
          <a:xfrm>
            <a:off x="1005840" y="920621"/>
            <a:ext cx="10812780" cy="5509200"/>
          </a:xfrm>
          <a:prstGeom prst="rect">
            <a:avLst/>
          </a:prstGeom>
          <a:noFill/>
        </p:spPr>
        <p:txBody>
          <a:bodyPr wrap="square">
            <a:spAutoFit/>
          </a:bodyPr>
          <a:lstStyle/>
          <a:p>
            <a:pPr marL="571500" lvl="0" indent="-571500">
              <a:buFont typeface="Wingdings" panose="05000000000000000000" pitchFamily="2" charset="2"/>
              <a:buChar char="q"/>
            </a:pPr>
            <a:r>
              <a:rPr lang="en-US" sz="4400" dirty="0"/>
              <a:t>Flexibility: Customizable to meet specific network requirements (e.g., VLANs for department segmentation).</a:t>
            </a:r>
          </a:p>
          <a:p>
            <a:pPr marL="571500" lvl="0" indent="-571500">
              <a:buFont typeface="Wingdings" panose="05000000000000000000" pitchFamily="2" charset="2"/>
              <a:buChar char="q"/>
            </a:pPr>
            <a:r>
              <a:rPr lang="en-US" sz="4400" dirty="0"/>
              <a:t>Scalability: Suitable for growing networks with complex needs.</a:t>
            </a:r>
          </a:p>
          <a:p>
            <a:pPr marL="571500" lvl="0" indent="-571500">
              <a:buFont typeface="Wingdings" panose="05000000000000000000" pitchFamily="2" charset="2"/>
              <a:buChar char="q"/>
            </a:pPr>
            <a:r>
              <a:rPr lang="en-US" sz="4400" dirty="0"/>
              <a:t>Enhanced Security: Features like ACLs and port security protect against unauthorized access.</a:t>
            </a:r>
          </a:p>
        </p:txBody>
      </p:sp>
    </p:spTree>
    <p:custDataLst>
      <p:tags r:id="rId1"/>
    </p:custDataLst>
    <p:extLst>
      <p:ext uri="{BB962C8B-B14F-4D97-AF65-F5344CB8AC3E}">
        <p14:creationId xmlns:p14="http://schemas.microsoft.com/office/powerpoint/2010/main" val="47712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E19D-3BBD-814E-5A86-50DF5E5B831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E19E9D-B5D7-A3B5-2E4A-68082548FDA9}"/>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52C75D24-297D-C323-D5F6-6572DE04EAFC}"/>
              </a:ext>
            </a:extLst>
          </p:cNvPr>
          <p:cNvSpPr>
            <a:spLocks noGrp="1"/>
          </p:cNvSpPr>
          <p:nvPr>
            <p:ph idx="1"/>
          </p:nvPr>
        </p:nvSpPr>
        <p:spPr>
          <a:xfrm>
            <a:off x="1777672" y="185629"/>
            <a:ext cx="8636655" cy="892277"/>
          </a:xfrm>
        </p:spPr>
        <p:txBody>
          <a:bodyPr>
            <a:normAutofit/>
          </a:bodyPr>
          <a:lstStyle/>
          <a:p>
            <a:r>
              <a:rPr lang="en-US" sz="4400" dirty="0"/>
              <a:t>Advantages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7D4DE413-BC47-AFB6-C760-77160CD1CC79}"/>
              </a:ext>
            </a:extLst>
          </p:cNvPr>
          <p:cNvSpPr txBox="1"/>
          <p:nvPr/>
        </p:nvSpPr>
        <p:spPr>
          <a:xfrm>
            <a:off x="1005840" y="920621"/>
            <a:ext cx="10812780" cy="4832092"/>
          </a:xfrm>
          <a:prstGeom prst="rect">
            <a:avLst/>
          </a:prstGeom>
          <a:noFill/>
        </p:spPr>
        <p:txBody>
          <a:bodyPr wrap="square">
            <a:spAutoFit/>
          </a:bodyPr>
          <a:lstStyle/>
          <a:p>
            <a:pPr marL="571500" lvl="0" indent="-571500">
              <a:buFont typeface="Wingdings" panose="05000000000000000000" pitchFamily="2" charset="2"/>
              <a:buChar char="q"/>
            </a:pPr>
            <a:r>
              <a:rPr lang="en-US" sz="4400" dirty="0"/>
              <a:t>Traffic Optimization: QoS ensures critical applications (e.g., VoIP) receive priority.</a:t>
            </a:r>
          </a:p>
          <a:p>
            <a:pPr marL="571500" lvl="0" indent="-571500">
              <a:buFont typeface="Wingdings" panose="05000000000000000000" pitchFamily="2" charset="2"/>
              <a:buChar char="q"/>
            </a:pPr>
            <a:r>
              <a:rPr lang="en-US" sz="4400" dirty="0"/>
              <a:t>Monitoring and Troubleshooting: Detailed insights into network performance via SNMP or port mirroring.</a:t>
            </a:r>
          </a:p>
          <a:p>
            <a:pPr marL="571500" lvl="0" indent="-571500">
              <a:buFont typeface="Wingdings" panose="05000000000000000000" pitchFamily="2" charset="2"/>
              <a:buChar char="q"/>
            </a:pPr>
            <a:r>
              <a:rPr lang="en-US" sz="4400" dirty="0"/>
              <a:t>Redundancy Support: STP and link aggregation improve reliability.</a:t>
            </a:r>
          </a:p>
        </p:txBody>
      </p:sp>
    </p:spTree>
    <p:custDataLst>
      <p:tags r:id="rId1"/>
    </p:custDataLst>
    <p:extLst>
      <p:ext uri="{BB962C8B-B14F-4D97-AF65-F5344CB8AC3E}">
        <p14:creationId xmlns:p14="http://schemas.microsoft.com/office/powerpoint/2010/main" val="4208992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E21D-90A4-D78A-4F8D-B20AB0AD0A8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905375-7FD7-91CF-F16A-AB6FFCBE4CDA}"/>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9BDCB08D-A8C1-9BB6-5EAD-D0E26E140909}"/>
              </a:ext>
            </a:extLst>
          </p:cNvPr>
          <p:cNvSpPr>
            <a:spLocks noGrp="1"/>
          </p:cNvSpPr>
          <p:nvPr>
            <p:ph idx="1"/>
          </p:nvPr>
        </p:nvSpPr>
        <p:spPr>
          <a:xfrm>
            <a:off x="1777672" y="185629"/>
            <a:ext cx="8636655" cy="892277"/>
          </a:xfrm>
        </p:spPr>
        <p:txBody>
          <a:bodyPr>
            <a:normAutofit/>
          </a:bodyPr>
          <a:lstStyle/>
          <a:p>
            <a:r>
              <a:rPr lang="en-US" sz="4400" dirty="0"/>
              <a:t>Disadvantages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29166F15-224B-145D-66A0-7C29468BF842}"/>
              </a:ext>
            </a:extLst>
          </p:cNvPr>
          <p:cNvSpPr txBox="1"/>
          <p:nvPr/>
        </p:nvSpPr>
        <p:spPr>
          <a:xfrm>
            <a:off x="1120140" y="920621"/>
            <a:ext cx="10515600" cy="5016758"/>
          </a:xfrm>
          <a:prstGeom prst="rect">
            <a:avLst/>
          </a:prstGeom>
          <a:noFill/>
        </p:spPr>
        <p:txBody>
          <a:bodyPr wrap="square">
            <a:spAutoFit/>
          </a:bodyPr>
          <a:lstStyle/>
          <a:p>
            <a:pPr marL="571500" lvl="0" indent="-571500">
              <a:buFont typeface="Wingdings" panose="05000000000000000000" pitchFamily="2" charset="2"/>
              <a:buChar char="q"/>
            </a:pPr>
            <a:r>
              <a:rPr lang="en-US" sz="4000" dirty="0"/>
              <a:t>Higher Cost: More expensive than unmanaged switches due to advanced features.</a:t>
            </a:r>
          </a:p>
          <a:p>
            <a:pPr marL="571500" lvl="0" indent="-571500">
              <a:buFont typeface="Wingdings" panose="05000000000000000000" pitchFamily="2" charset="2"/>
              <a:buChar char="q"/>
            </a:pPr>
            <a:r>
              <a:rPr lang="en-US" sz="4000" dirty="0"/>
              <a:t>Complexity: Requires technical expertise for setup and management.</a:t>
            </a:r>
          </a:p>
          <a:p>
            <a:pPr marL="571500" lvl="0" indent="-571500">
              <a:buFont typeface="Wingdings" panose="05000000000000000000" pitchFamily="2" charset="2"/>
              <a:buChar char="q"/>
            </a:pPr>
            <a:r>
              <a:rPr lang="en-US" sz="4000" dirty="0"/>
              <a:t>Maintenance Overhead: Ongoing configuration and monitoring may be needed.</a:t>
            </a:r>
          </a:p>
          <a:p>
            <a:pPr marL="571500" lvl="0" indent="-571500">
              <a:buFont typeface="Wingdings" panose="05000000000000000000" pitchFamily="2" charset="2"/>
              <a:buChar char="q"/>
            </a:pPr>
            <a:r>
              <a:rPr lang="en-US" sz="4000" dirty="0"/>
              <a:t>Power Consumption: Typically consumes more power due to advanced processing</a:t>
            </a:r>
            <a:r>
              <a:rPr lang="en-US" sz="2000" dirty="0"/>
              <a:t>.</a:t>
            </a:r>
          </a:p>
        </p:txBody>
      </p:sp>
    </p:spTree>
    <p:custDataLst>
      <p:tags r:id="rId1"/>
    </p:custDataLst>
    <p:extLst>
      <p:ext uri="{BB962C8B-B14F-4D97-AF65-F5344CB8AC3E}">
        <p14:creationId xmlns:p14="http://schemas.microsoft.com/office/powerpoint/2010/main" val="210390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AB1E-6C00-EE5E-7B51-B3113FD0594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0968D-CEA7-F7B7-44DE-7AFB14B020DE}"/>
              </a:ext>
            </a:extLst>
          </p:cNvPr>
          <p:cNvSpPr>
            <a:spLocks noGrp="1"/>
          </p:cNvSpPr>
          <p:nvPr>
            <p:ph type="ftr" sz="quarter" idx="11"/>
          </p:nvPr>
        </p:nvSpPr>
        <p:spPr/>
        <p:txBody>
          <a:bodyPr/>
          <a:lstStyle/>
          <a:p>
            <a:r>
              <a:rPr lang="en-US"/>
              <a:t>Newgate university minna ©️ 2022</a:t>
            </a:r>
            <a:endParaRPr lang="en-US" dirty="0"/>
          </a:p>
        </p:txBody>
      </p:sp>
      <p:sp>
        <p:nvSpPr>
          <p:cNvPr id="6" name="Content Placeholder 1">
            <a:extLst>
              <a:ext uri="{FF2B5EF4-FFF2-40B4-BE49-F238E27FC236}">
                <a16:creationId xmlns:a16="http://schemas.microsoft.com/office/drawing/2014/main" id="{0AFB41BF-B4F8-1916-C381-F536F33E7306}"/>
              </a:ext>
            </a:extLst>
          </p:cNvPr>
          <p:cNvSpPr>
            <a:spLocks noGrp="1"/>
          </p:cNvSpPr>
          <p:nvPr>
            <p:ph idx="1"/>
          </p:nvPr>
        </p:nvSpPr>
        <p:spPr>
          <a:xfrm>
            <a:off x="1777672" y="185629"/>
            <a:ext cx="8636655" cy="892277"/>
          </a:xfrm>
        </p:spPr>
        <p:txBody>
          <a:bodyPr>
            <a:normAutofit/>
          </a:bodyPr>
          <a:lstStyle/>
          <a:p>
            <a:r>
              <a:rPr lang="en-US" sz="4400" b="1" dirty="0"/>
              <a:t>Use Cases</a:t>
            </a:r>
          </a:p>
          <a:p>
            <a:pPr algn="ctr"/>
            <a:endParaRPr lang="en-US" sz="5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E4160484-FAF1-9FC8-3234-AC5BB583B8CB}"/>
              </a:ext>
            </a:extLst>
          </p:cNvPr>
          <p:cNvSpPr txBox="1"/>
          <p:nvPr/>
        </p:nvSpPr>
        <p:spPr>
          <a:xfrm>
            <a:off x="845820" y="674400"/>
            <a:ext cx="11346180" cy="5078313"/>
          </a:xfrm>
          <a:prstGeom prst="rect">
            <a:avLst/>
          </a:prstGeom>
          <a:noFill/>
        </p:spPr>
        <p:txBody>
          <a:bodyPr wrap="square">
            <a:spAutoFit/>
          </a:bodyPr>
          <a:lstStyle/>
          <a:p>
            <a:pPr marL="457200" lvl="0" indent="-457200">
              <a:buFont typeface="Wingdings" panose="05000000000000000000" pitchFamily="2" charset="2"/>
              <a:buChar char="q"/>
            </a:pPr>
            <a:r>
              <a:rPr lang="en-US" sz="3600" dirty="0"/>
              <a:t>Enterprise Networks: Large organizations requiring VLANs for department separation and QoS for critical applications.</a:t>
            </a:r>
          </a:p>
          <a:p>
            <a:pPr marL="457200" lvl="0" indent="-457200">
              <a:buFont typeface="Wingdings" panose="05000000000000000000" pitchFamily="2" charset="2"/>
              <a:buChar char="q"/>
            </a:pPr>
            <a:r>
              <a:rPr lang="en-US" sz="3600" dirty="0"/>
              <a:t>Data Centers: High-performance switching with redundancy and monitoring.</a:t>
            </a:r>
          </a:p>
          <a:p>
            <a:pPr marL="457200" lvl="0" indent="-457200">
              <a:buFont typeface="Wingdings" panose="05000000000000000000" pitchFamily="2" charset="2"/>
              <a:buChar char="q"/>
            </a:pPr>
            <a:r>
              <a:rPr lang="en-US" sz="3600" dirty="0"/>
              <a:t>Educational Institutions: Campus networks with multiple VLANs for students, faculty, and administration.</a:t>
            </a:r>
          </a:p>
          <a:p>
            <a:pPr marL="457200" lvl="0" indent="-457200">
              <a:buFont typeface="Wingdings" panose="05000000000000000000" pitchFamily="2" charset="2"/>
              <a:buChar char="q"/>
            </a:pPr>
            <a:r>
              <a:rPr lang="en-US" sz="3600" dirty="0"/>
              <a:t>VoIP and Video Networks: Prioritizing voice and video traffic for seamless performance.</a:t>
            </a:r>
          </a:p>
        </p:txBody>
      </p:sp>
    </p:spTree>
    <p:custDataLst>
      <p:tags r:id="rId1"/>
    </p:custDataLst>
    <p:extLst>
      <p:ext uri="{BB962C8B-B14F-4D97-AF65-F5344CB8AC3E}">
        <p14:creationId xmlns:p14="http://schemas.microsoft.com/office/powerpoint/2010/main" val="400393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8AC5-75A1-7856-DDFF-66FFE369C17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6AFB9B-B6CD-3D29-0E63-9AA87281DAFD}"/>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7190603B-B2A4-C0B8-87DE-F37AFFC7FC5F}"/>
              </a:ext>
            </a:extLst>
          </p:cNvPr>
          <p:cNvSpPr txBox="1"/>
          <p:nvPr/>
        </p:nvSpPr>
        <p:spPr>
          <a:xfrm>
            <a:off x="1377327" y="2643360"/>
            <a:ext cx="10866120" cy="3539430"/>
          </a:xfrm>
          <a:prstGeom prst="rect">
            <a:avLst/>
          </a:prstGeom>
          <a:noFill/>
        </p:spPr>
        <p:txBody>
          <a:bodyPr wrap="square">
            <a:spAutoFit/>
          </a:bodyPr>
          <a:lstStyle/>
          <a:p>
            <a:r>
              <a:rPr lang="en-US" sz="3200" dirty="0"/>
              <a:t>A </a:t>
            </a:r>
            <a:r>
              <a:rPr lang="en-US" sz="3200" b="1" dirty="0"/>
              <a:t>hub</a:t>
            </a:r>
            <a:r>
              <a:rPr lang="en-US" sz="3200" dirty="0"/>
              <a:t> is a basic networking device that connects multiple devices in a local area network (LAN), enabling them to communicate by broadcasting data to all connected devices. Operating at the Physical layer of the OSI model, hubs are simple, legacy devices that have largely been replaced by more advanced devices like switches in modern networks. connectivity.</a:t>
            </a:r>
          </a:p>
        </p:txBody>
      </p:sp>
      <p:sp>
        <p:nvSpPr>
          <p:cNvPr id="9" name="TextBox 8">
            <a:extLst>
              <a:ext uri="{FF2B5EF4-FFF2-40B4-BE49-F238E27FC236}">
                <a16:creationId xmlns:a16="http://schemas.microsoft.com/office/drawing/2014/main" id="{553A991D-CFB3-AB5F-A9EE-C1D5A6F8408D}"/>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HUB</a:t>
            </a:r>
          </a:p>
        </p:txBody>
      </p:sp>
      <p:pic>
        <p:nvPicPr>
          <p:cNvPr id="6" name="Picture 5">
            <a:extLst>
              <a:ext uri="{FF2B5EF4-FFF2-40B4-BE49-F238E27FC236}">
                <a16:creationId xmlns:a16="http://schemas.microsoft.com/office/drawing/2014/main" id="{1D45D05C-CCCE-9492-410C-AD63D7045AEF}"/>
              </a:ext>
            </a:extLst>
          </p:cNvPr>
          <p:cNvPicPr>
            <a:picLocks noChangeAspect="1"/>
          </p:cNvPicPr>
          <p:nvPr/>
        </p:nvPicPr>
        <p:blipFill>
          <a:blip r:embed="rId3"/>
          <a:stretch>
            <a:fillRect/>
          </a:stretch>
        </p:blipFill>
        <p:spPr>
          <a:xfrm>
            <a:off x="4107180" y="113936"/>
            <a:ext cx="3977640" cy="2622937"/>
          </a:xfrm>
          <a:prstGeom prst="rect">
            <a:avLst/>
          </a:prstGeom>
        </p:spPr>
      </p:pic>
    </p:spTree>
    <p:custDataLst>
      <p:tags r:id="rId1"/>
    </p:custDataLst>
    <p:extLst>
      <p:ext uri="{BB962C8B-B14F-4D97-AF65-F5344CB8AC3E}">
        <p14:creationId xmlns:p14="http://schemas.microsoft.com/office/powerpoint/2010/main" val="8543034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F5DF7-95FA-5102-4E68-46E460B6913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B9861D-2B39-113E-4D18-B96BA14118E1}"/>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065E3313-7B60-83EA-E6FA-ED6978749B15}"/>
              </a:ext>
            </a:extLst>
          </p:cNvPr>
          <p:cNvSpPr txBox="1"/>
          <p:nvPr/>
        </p:nvSpPr>
        <p:spPr>
          <a:xfrm>
            <a:off x="1292940" y="707886"/>
            <a:ext cx="10899059" cy="5078313"/>
          </a:xfrm>
          <a:prstGeom prst="rect">
            <a:avLst/>
          </a:prstGeom>
          <a:noFill/>
        </p:spPr>
        <p:txBody>
          <a:bodyPr wrap="square">
            <a:spAutoFit/>
          </a:bodyPr>
          <a:lstStyle/>
          <a:p>
            <a:pPr marL="571500" indent="-571500">
              <a:buFont typeface="Wingdings" panose="05000000000000000000" pitchFamily="2" charset="2"/>
              <a:buChar char="q"/>
            </a:pPr>
            <a:r>
              <a:rPr lang="en-US" sz="3600" dirty="0"/>
              <a:t>A </a:t>
            </a:r>
            <a:r>
              <a:rPr lang="en-US" sz="3600" b="1" dirty="0"/>
              <a:t>hub</a:t>
            </a:r>
            <a:r>
              <a:rPr lang="en-US" sz="3600" dirty="0"/>
              <a:t> is a network device that connects multiple devices (e.g., computers, printers) in a LAN, acting as a central point for data transmission. </a:t>
            </a:r>
          </a:p>
          <a:p>
            <a:pPr marL="571500" indent="-571500">
              <a:buFont typeface="Wingdings" panose="05000000000000000000" pitchFamily="2" charset="2"/>
              <a:buChar char="q"/>
            </a:pPr>
            <a:r>
              <a:rPr lang="en-US" sz="3600" dirty="0"/>
              <a:t>It receives data from one device and broadcasts it to all other connected devices, regardless of the intended recipient. </a:t>
            </a:r>
          </a:p>
          <a:p>
            <a:pPr marL="571500" indent="-571500">
              <a:buFont typeface="Wingdings" panose="05000000000000000000" pitchFamily="2" charset="2"/>
              <a:buChar char="q"/>
            </a:pPr>
            <a:r>
              <a:rPr lang="en-US" sz="3600" dirty="0"/>
              <a:t>Hubs are simple, unintelligent devices that operate at the </a:t>
            </a:r>
            <a:r>
              <a:rPr lang="en-US" sz="3600" b="1" dirty="0"/>
              <a:t>Physical layer (Layer 1)</a:t>
            </a:r>
            <a:r>
              <a:rPr lang="en-US" sz="3600" dirty="0"/>
              <a:t> of the OSI model, dealing solely with electrical or optical signals.</a:t>
            </a:r>
          </a:p>
        </p:txBody>
      </p:sp>
      <p:sp>
        <p:nvSpPr>
          <p:cNvPr id="9" name="TextBox 8">
            <a:extLst>
              <a:ext uri="{FF2B5EF4-FFF2-40B4-BE49-F238E27FC236}">
                <a16:creationId xmlns:a16="http://schemas.microsoft.com/office/drawing/2014/main" id="{FE3AB65C-B8D6-02F8-7DB4-7CC2ADE91CA8}"/>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HUB</a:t>
            </a:r>
          </a:p>
        </p:txBody>
      </p:sp>
    </p:spTree>
    <p:custDataLst>
      <p:tags r:id="rId1"/>
    </p:custDataLst>
    <p:extLst>
      <p:ext uri="{BB962C8B-B14F-4D97-AF65-F5344CB8AC3E}">
        <p14:creationId xmlns:p14="http://schemas.microsoft.com/office/powerpoint/2010/main" val="22094777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3D6E6-173E-BAB6-9000-975E1F0A83F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32F55-5FB6-BB95-A36C-39D56962DDEB}"/>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9FBA32B2-7FFC-46E9-B6D0-E866443B22BF}"/>
              </a:ext>
            </a:extLst>
          </p:cNvPr>
          <p:cNvSpPr txBox="1"/>
          <p:nvPr/>
        </p:nvSpPr>
        <p:spPr>
          <a:xfrm>
            <a:off x="1292940" y="707886"/>
            <a:ext cx="10899059" cy="5262979"/>
          </a:xfrm>
          <a:prstGeom prst="rect">
            <a:avLst/>
          </a:prstGeom>
          <a:noFill/>
        </p:spPr>
        <p:txBody>
          <a:bodyPr wrap="square">
            <a:spAutoFit/>
          </a:bodyPr>
          <a:lstStyle/>
          <a:p>
            <a:pPr lvl="0"/>
            <a:r>
              <a:rPr lang="en-US" sz="4800" b="1" dirty="0"/>
              <a:t>Key Role</a:t>
            </a:r>
            <a:r>
              <a:rPr lang="en-US" sz="4800" dirty="0"/>
              <a:t>: Facilitates basic connectivity by relaying signals to all ports, enabling devices to share a network.</a:t>
            </a:r>
          </a:p>
          <a:p>
            <a:pPr lvl="0"/>
            <a:r>
              <a:rPr lang="en-US" sz="4800" b="1" dirty="0"/>
              <a:t>Common Use Cases</a:t>
            </a:r>
            <a:r>
              <a:rPr lang="en-US" sz="4800" dirty="0"/>
              <a:t>: Small LANs in homes, small offices, or educational settings (primarily in the 1990s–early 2000s).</a:t>
            </a:r>
          </a:p>
        </p:txBody>
      </p:sp>
      <p:sp>
        <p:nvSpPr>
          <p:cNvPr id="9" name="TextBox 8">
            <a:extLst>
              <a:ext uri="{FF2B5EF4-FFF2-40B4-BE49-F238E27FC236}">
                <a16:creationId xmlns:a16="http://schemas.microsoft.com/office/drawing/2014/main" id="{462C517D-B96E-D3A2-6646-FAB6F949BDDC}"/>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HUB</a:t>
            </a:r>
          </a:p>
        </p:txBody>
      </p:sp>
    </p:spTree>
    <p:custDataLst>
      <p:tags r:id="rId1"/>
    </p:custDataLst>
    <p:extLst>
      <p:ext uri="{BB962C8B-B14F-4D97-AF65-F5344CB8AC3E}">
        <p14:creationId xmlns:p14="http://schemas.microsoft.com/office/powerpoint/2010/main" val="1602957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A378-9E2A-51E5-B0D0-AD27DEB370E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583155-A339-10AF-AD8F-2E6541C23991}"/>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34740D6C-D3DF-0845-4C24-2D7998762FAC}"/>
              </a:ext>
            </a:extLst>
          </p:cNvPr>
          <p:cNvSpPr txBox="1"/>
          <p:nvPr/>
        </p:nvSpPr>
        <p:spPr>
          <a:xfrm>
            <a:off x="1292940" y="707886"/>
            <a:ext cx="10899059" cy="5262979"/>
          </a:xfrm>
          <a:prstGeom prst="rect">
            <a:avLst/>
          </a:prstGeom>
          <a:noFill/>
        </p:spPr>
        <p:txBody>
          <a:bodyPr wrap="square">
            <a:spAutoFit/>
          </a:bodyPr>
          <a:lstStyle/>
          <a:p>
            <a:pPr lvl="0"/>
            <a:r>
              <a:rPr lang="en-US" sz="4800" b="1" dirty="0"/>
              <a:t>Key Role</a:t>
            </a:r>
            <a:r>
              <a:rPr lang="en-US" sz="4800" dirty="0"/>
              <a:t>: Facilitates basic connectivity by relaying signals to all ports, enabling devices to share a network.</a:t>
            </a:r>
          </a:p>
          <a:p>
            <a:pPr lvl="0"/>
            <a:r>
              <a:rPr lang="en-US" sz="4800" b="1" dirty="0"/>
              <a:t>Common Use Cases</a:t>
            </a:r>
            <a:r>
              <a:rPr lang="en-US" sz="4800" dirty="0"/>
              <a:t>: Small LANs in homes, small offices, or educational settings (primarily in the 1990s–early 2000s).</a:t>
            </a:r>
          </a:p>
        </p:txBody>
      </p:sp>
      <p:sp>
        <p:nvSpPr>
          <p:cNvPr id="9" name="TextBox 8">
            <a:extLst>
              <a:ext uri="{FF2B5EF4-FFF2-40B4-BE49-F238E27FC236}">
                <a16:creationId xmlns:a16="http://schemas.microsoft.com/office/drawing/2014/main" id="{A51ACAB3-76A4-C077-E5E2-E87C9C415579}"/>
              </a:ext>
            </a:extLst>
          </p:cNvPr>
          <p:cNvSpPr txBox="1"/>
          <p:nvPr/>
        </p:nvSpPr>
        <p:spPr>
          <a:xfrm>
            <a:off x="1587910" y="0"/>
            <a:ext cx="9311149" cy="707886"/>
          </a:xfrm>
          <a:prstGeom prst="rect">
            <a:avLst/>
          </a:prstGeom>
          <a:noFill/>
        </p:spPr>
        <p:txBody>
          <a:bodyPr wrap="square">
            <a:spAutoFit/>
          </a:bodyPr>
          <a:lstStyle/>
          <a:p>
            <a:r>
              <a:rPr lang="en-US" sz="4000" dirty="0">
                <a:solidFill>
                  <a:srgbClr val="FF0000"/>
                </a:solidFill>
                <a:latin typeface="Arial Black" panose="020B0A04020102020204" pitchFamily="34" charset="0"/>
              </a:rPr>
              <a:t>HUB</a:t>
            </a:r>
          </a:p>
        </p:txBody>
      </p:sp>
    </p:spTree>
    <p:custDataLst>
      <p:tags r:id="rId1"/>
    </p:custDataLst>
    <p:extLst>
      <p:ext uri="{BB962C8B-B14F-4D97-AF65-F5344CB8AC3E}">
        <p14:creationId xmlns:p14="http://schemas.microsoft.com/office/powerpoint/2010/main" val="17424330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5685-F56F-5020-2259-AE733DB362D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50E81D-51A7-EFBD-55C8-1EE5CE80DC4F}"/>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EFAF07A2-FC39-EA3E-AF9C-AAE487D81F0A}"/>
              </a:ext>
            </a:extLst>
          </p:cNvPr>
          <p:cNvSpPr txBox="1"/>
          <p:nvPr/>
        </p:nvSpPr>
        <p:spPr>
          <a:xfrm>
            <a:off x="646470" y="461665"/>
            <a:ext cx="10899059" cy="4524315"/>
          </a:xfrm>
          <a:prstGeom prst="rect">
            <a:avLst/>
          </a:prstGeom>
          <a:noFill/>
        </p:spPr>
        <p:txBody>
          <a:bodyPr wrap="square">
            <a:spAutoFit/>
          </a:bodyPr>
          <a:lstStyle/>
          <a:p>
            <a:br>
              <a:rPr lang="en-US" sz="4800" dirty="0"/>
            </a:br>
            <a:r>
              <a:rPr lang="en-US" sz="6000" dirty="0"/>
              <a:t>A </a:t>
            </a:r>
            <a:r>
              <a:rPr lang="en-US" sz="6000" b="1" dirty="0"/>
              <a:t>router</a:t>
            </a:r>
            <a:r>
              <a:rPr lang="en-US" sz="6000" dirty="0"/>
              <a:t> is a networking device that connects multiple networks together and directs (routes) data packets between them.</a:t>
            </a:r>
            <a:endParaRPr lang="en-US" sz="4800" dirty="0"/>
          </a:p>
        </p:txBody>
      </p:sp>
      <p:sp>
        <p:nvSpPr>
          <p:cNvPr id="9" name="TextBox 8">
            <a:extLst>
              <a:ext uri="{FF2B5EF4-FFF2-40B4-BE49-F238E27FC236}">
                <a16:creationId xmlns:a16="http://schemas.microsoft.com/office/drawing/2014/main" id="{3EA5ED19-3553-F5E1-5E39-D184D4F99B61}"/>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Router</a:t>
            </a:r>
            <a:endParaRPr lang="en-US" sz="5400" dirty="0">
              <a:solidFill>
                <a:srgbClr val="FF0000"/>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2292821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9739BF-5A61-C605-1C34-AA411CAB2484}"/>
              </a:ext>
            </a:extLst>
          </p:cNvPr>
          <p:cNvSpPr>
            <a:spLocks noGrp="1"/>
          </p:cNvSpPr>
          <p:nvPr>
            <p:ph type="ftr" sz="quarter" idx="11"/>
          </p:nvPr>
        </p:nvSpPr>
        <p:spPr/>
        <p:txBody>
          <a:bodyPr/>
          <a:lstStyle/>
          <a:p>
            <a:r>
              <a:rPr lang="en-US"/>
              <a:t>Newgate university minna ©️ 2022</a:t>
            </a:r>
            <a:endParaRPr lang="en-US" dirty="0"/>
          </a:p>
        </p:txBody>
      </p:sp>
      <p:pic>
        <p:nvPicPr>
          <p:cNvPr id="8" name="Picture 7">
            <a:extLst>
              <a:ext uri="{FF2B5EF4-FFF2-40B4-BE49-F238E27FC236}">
                <a16:creationId xmlns:a16="http://schemas.microsoft.com/office/drawing/2014/main" id="{DB143D59-037B-B6D5-FB8F-07FD59C26ADD}"/>
              </a:ext>
            </a:extLst>
          </p:cNvPr>
          <p:cNvPicPr>
            <a:picLocks noChangeAspect="1"/>
          </p:cNvPicPr>
          <p:nvPr/>
        </p:nvPicPr>
        <p:blipFill>
          <a:blip r:embed="rId3"/>
          <a:stretch>
            <a:fillRect/>
          </a:stretch>
        </p:blipFill>
        <p:spPr>
          <a:xfrm>
            <a:off x="1528211" y="207817"/>
            <a:ext cx="9135577" cy="5926665"/>
          </a:xfrm>
          <a:prstGeom prst="rect">
            <a:avLst/>
          </a:prstGeom>
        </p:spPr>
      </p:pic>
    </p:spTree>
    <p:custDataLst>
      <p:tags r:id="rId1"/>
    </p:custDataLst>
    <p:extLst>
      <p:ext uri="{BB962C8B-B14F-4D97-AF65-F5344CB8AC3E}">
        <p14:creationId xmlns:p14="http://schemas.microsoft.com/office/powerpoint/2010/main" val="387229781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FD03-504B-8F27-9A06-8D77A3B8373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9AAC0D-788D-E13E-B100-9503BE964670}"/>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A118FA95-533E-AE05-8B18-988487CC4C14}"/>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Router</a:t>
            </a:r>
            <a:endParaRPr lang="en-US" sz="5400" dirty="0">
              <a:solidFill>
                <a:srgbClr val="FF0000"/>
              </a:solidFill>
              <a:latin typeface="Arial Black" panose="020B0A04020102020204" pitchFamily="34" charset="0"/>
            </a:endParaRPr>
          </a:p>
        </p:txBody>
      </p:sp>
      <p:pic>
        <p:nvPicPr>
          <p:cNvPr id="4" name="Picture 3">
            <a:extLst>
              <a:ext uri="{FF2B5EF4-FFF2-40B4-BE49-F238E27FC236}">
                <a16:creationId xmlns:a16="http://schemas.microsoft.com/office/drawing/2014/main" id="{8495211F-2FEE-A49F-22A5-6EDAD22121B8}"/>
              </a:ext>
            </a:extLst>
          </p:cNvPr>
          <p:cNvPicPr>
            <a:picLocks noChangeAspect="1"/>
          </p:cNvPicPr>
          <p:nvPr/>
        </p:nvPicPr>
        <p:blipFill>
          <a:blip r:embed="rId3"/>
          <a:stretch>
            <a:fillRect/>
          </a:stretch>
        </p:blipFill>
        <p:spPr>
          <a:xfrm>
            <a:off x="7693895" y="923330"/>
            <a:ext cx="4311292" cy="4311292"/>
          </a:xfrm>
          <a:prstGeom prst="rect">
            <a:avLst/>
          </a:prstGeom>
        </p:spPr>
      </p:pic>
      <p:pic>
        <p:nvPicPr>
          <p:cNvPr id="10" name="Picture 9">
            <a:extLst>
              <a:ext uri="{FF2B5EF4-FFF2-40B4-BE49-F238E27FC236}">
                <a16:creationId xmlns:a16="http://schemas.microsoft.com/office/drawing/2014/main" id="{8ED049DF-642F-C6B3-3A3C-EFE04BA9612D}"/>
              </a:ext>
            </a:extLst>
          </p:cNvPr>
          <p:cNvPicPr>
            <a:picLocks noChangeAspect="1"/>
          </p:cNvPicPr>
          <p:nvPr/>
        </p:nvPicPr>
        <p:blipFill>
          <a:blip r:embed="rId4"/>
          <a:stretch>
            <a:fillRect/>
          </a:stretch>
        </p:blipFill>
        <p:spPr>
          <a:xfrm>
            <a:off x="161598" y="1858297"/>
            <a:ext cx="7399080" cy="3052916"/>
          </a:xfrm>
          <a:prstGeom prst="rect">
            <a:avLst/>
          </a:prstGeom>
        </p:spPr>
      </p:pic>
    </p:spTree>
    <p:custDataLst>
      <p:tags r:id="rId1"/>
    </p:custDataLst>
    <p:extLst>
      <p:ext uri="{BB962C8B-B14F-4D97-AF65-F5344CB8AC3E}">
        <p14:creationId xmlns:p14="http://schemas.microsoft.com/office/powerpoint/2010/main" val="2208851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A643-666C-C863-6A6C-257FBFC1AAE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FD84C4-8DF8-00DA-C022-0EFD634D23C0}"/>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98BEBB1F-2E09-0A85-CD05-6C89CC4A5BDF}"/>
              </a:ext>
            </a:extLst>
          </p:cNvPr>
          <p:cNvSpPr txBox="1"/>
          <p:nvPr/>
        </p:nvSpPr>
        <p:spPr>
          <a:xfrm>
            <a:off x="1133166" y="1074509"/>
            <a:ext cx="10899059" cy="4708981"/>
          </a:xfrm>
          <a:prstGeom prst="rect">
            <a:avLst/>
          </a:prstGeom>
          <a:noFill/>
        </p:spPr>
        <p:txBody>
          <a:bodyPr wrap="square">
            <a:spAutoFit/>
          </a:bodyPr>
          <a:lstStyle/>
          <a:p>
            <a:r>
              <a:rPr lang="en-US" sz="6000" dirty="0"/>
              <a:t>It decides the best path for data to travel from the source to the destination across different networks (e.g., from your home network to the Internet).</a:t>
            </a:r>
            <a:endParaRPr lang="en-US" sz="4800" dirty="0"/>
          </a:p>
        </p:txBody>
      </p:sp>
      <p:sp>
        <p:nvSpPr>
          <p:cNvPr id="9" name="TextBox 8">
            <a:extLst>
              <a:ext uri="{FF2B5EF4-FFF2-40B4-BE49-F238E27FC236}">
                <a16:creationId xmlns:a16="http://schemas.microsoft.com/office/drawing/2014/main" id="{C5EFD5AC-60A6-78B1-E825-B9C3B072CCCF}"/>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Function</a:t>
            </a:r>
            <a:endParaRPr lang="en-US" sz="5400" dirty="0">
              <a:solidFill>
                <a:srgbClr val="FF0000"/>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2735953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AF3C-9B09-5E1A-44BD-7394349FC8F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7708B4-C7C7-223C-49C2-7D70C55D6040}"/>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F03E3D0B-3D86-0725-BA39-8FA8C894479B}"/>
              </a:ext>
            </a:extLst>
          </p:cNvPr>
          <p:cNvSpPr txBox="1"/>
          <p:nvPr/>
        </p:nvSpPr>
        <p:spPr>
          <a:xfrm>
            <a:off x="265472" y="1074509"/>
            <a:ext cx="11766754" cy="4247317"/>
          </a:xfrm>
          <a:prstGeom prst="rect">
            <a:avLst/>
          </a:prstGeom>
          <a:noFill/>
        </p:spPr>
        <p:txBody>
          <a:bodyPr wrap="square">
            <a:spAutoFit/>
          </a:bodyPr>
          <a:lstStyle/>
          <a:p>
            <a:pPr marL="685800" indent="-685800">
              <a:buFont typeface="Wingdings" panose="05000000000000000000" pitchFamily="2" charset="2"/>
              <a:buChar char="q"/>
            </a:pPr>
            <a:r>
              <a:rPr lang="en-US" sz="5400" dirty="0"/>
              <a:t>Connects LAN (Local Area Network) to WAN (Wide Area Network)</a:t>
            </a:r>
          </a:p>
          <a:p>
            <a:pPr marL="685800" indent="-685800">
              <a:buFont typeface="Wingdings" panose="05000000000000000000" pitchFamily="2" charset="2"/>
              <a:buChar char="q"/>
            </a:pPr>
            <a:r>
              <a:rPr lang="en-US" sz="5400" dirty="0"/>
              <a:t>Assigns IP addresses via DHCP</a:t>
            </a:r>
          </a:p>
          <a:p>
            <a:pPr marL="685800" indent="-685800">
              <a:buFont typeface="Wingdings" panose="05000000000000000000" pitchFamily="2" charset="2"/>
              <a:buChar char="q"/>
            </a:pPr>
            <a:r>
              <a:rPr lang="en-US" sz="5400" dirty="0"/>
              <a:t>Routes data packets efficiently</a:t>
            </a:r>
          </a:p>
          <a:p>
            <a:pPr marL="685800" indent="-685800">
              <a:buFont typeface="Wingdings" panose="05000000000000000000" pitchFamily="2" charset="2"/>
              <a:buChar char="q"/>
            </a:pPr>
            <a:r>
              <a:rPr lang="en-US" sz="5400" dirty="0"/>
              <a:t>Provides basic firewall protection</a:t>
            </a:r>
          </a:p>
        </p:txBody>
      </p:sp>
      <p:sp>
        <p:nvSpPr>
          <p:cNvPr id="9" name="TextBox 8">
            <a:extLst>
              <a:ext uri="{FF2B5EF4-FFF2-40B4-BE49-F238E27FC236}">
                <a16:creationId xmlns:a16="http://schemas.microsoft.com/office/drawing/2014/main" id="{97233F42-5F63-7481-A6DA-69FAE18B8F01}"/>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Key Roles:</a:t>
            </a:r>
            <a:endParaRPr lang="en-US" sz="5400" dirty="0">
              <a:solidFill>
                <a:srgbClr val="FF0000"/>
              </a:solidFill>
            </a:endParaRPr>
          </a:p>
        </p:txBody>
      </p:sp>
    </p:spTree>
    <p:custDataLst>
      <p:tags r:id="rId1"/>
    </p:custDataLst>
    <p:extLst>
      <p:ext uri="{BB962C8B-B14F-4D97-AF65-F5344CB8AC3E}">
        <p14:creationId xmlns:p14="http://schemas.microsoft.com/office/powerpoint/2010/main" val="32206636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8D29-4C44-1D08-26A9-72CF5010997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444B0A-CAF5-B79D-66B5-C722E1FBC3DC}"/>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F3DADABD-03AB-7639-069E-21A50A78B709}"/>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Key Roles:</a:t>
            </a:r>
            <a:endParaRPr lang="en-US" sz="5400" dirty="0">
              <a:solidFill>
                <a:srgbClr val="FF0000"/>
              </a:solidFill>
            </a:endParaRPr>
          </a:p>
        </p:txBody>
      </p:sp>
      <p:pic>
        <p:nvPicPr>
          <p:cNvPr id="4" name="Picture 3">
            <a:extLst>
              <a:ext uri="{FF2B5EF4-FFF2-40B4-BE49-F238E27FC236}">
                <a16:creationId xmlns:a16="http://schemas.microsoft.com/office/drawing/2014/main" id="{47145E13-8F3A-3FC3-4A65-1E1A27AB1E1D}"/>
              </a:ext>
            </a:extLst>
          </p:cNvPr>
          <p:cNvPicPr>
            <a:picLocks noChangeAspect="1"/>
          </p:cNvPicPr>
          <p:nvPr/>
        </p:nvPicPr>
        <p:blipFill>
          <a:blip r:embed="rId3"/>
          <a:stretch>
            <a:fillRect/>
          </a:stretch>
        </p:blipFill>
        <p:spPr>
          <a:xfrm>
            <a:off x="561833" y="1516721"/>
            <a:ext cx="6248708" cy="3124354"/>
          </a:xfrm>
          <a:prstGeom prst="rect">
            <a:avLst/>
          </a:prstGeom>
        </p:spPr>
      </p:pic>
      <p:pic>
        <p:nvPicPr>
          <p:cNvPr id="7" name="Picture 6">
            <a:extLst>
              <a:ext uri="{FF2B5EF4-FFF2-40B4-BE49-F238E27FC236}">
                <a16:creationId xmlns:a16="http://schemas.microsoft.com/office/drawing/2014/main" id="{13A28C63-FE9F-F4F9-08B3-A25A34D2C9E1}"/>
              </a:ext>
            </a:extLst>
          </p:cNvPr>
          <p:cNvPicPr>
            <a:picLocks noChangeAspect="1"/>
          </p:cNvPicPr>
          <p:nvPr/>
        </p:nvPicPr>
        <p:blipFill>
          <a:blip r:embed="rId4"/>
          <a:stretch>
            <a:fillRect/>
          </a:stretch>
        </p:blipFill>
        <p:spPr>
          <a:xfrm>
            <a:off x="6810541" y="914399"/>
            <a:ext cx="5047952" cy="3527937"/>
          </a:xfrm>
          <a:prstGeom prst="rect">
            <a:avLst/>
          </a:prstGeom>
        </p:spPr>
      </p:pic>
    </p:spTree>
    <p:custDataLst>
      <p:tags r:id="rId1"/>
    </p:custDataLst>
    <p:extLst>
      <p:ext uri="{BB962C8B-B14F-4D97-AF65-F5344CB8AC3E}">
        <p14:creationId xmlns:p14="http://schemas.microsoft.com/office/powerpoint/2010/main" val="9538582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9BAC-77B8-8DE6-BC7F-A93A644E350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59224F-BC8D-87D2-E248-588A61A1B7D5}"/>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0385E163-AEFF-BE14-4E46-8AB227D2B83E}"/>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FIREWALL</a:t>
            </a:r>
            <a:endParaRPr lang="en-US" sz="5400" dirty="0">
              <a:solidFill>
                <a:srgbClr val="FF0000"/>
              </a:solidFill>
              <a:latin typeface="Arial Black" panose="020B0A04020102020204" pitchFamily="34" charset="0"/>
            </a:endParaRPr>
          </a:p>
        </p:txBody>
      </p:sp>
      <p:sp>
        <p:nvSpPr>
          <p:cNvPr id="4" name="Rectangle 2">
            <a:extLst>
              <a:ext uri="{FF2B5EF4-FFF2-40B4-BE49-F238E27FC236}">
                <a16:creationId xmlns:a16="http://schemas.microsoft.com/office/drawing/2014/main" id="{1B6BBB76-5087-6289-CB42-DD0630B7A645}"/>
              </a:ext>
            </a:extLst>
          </p:cNvPr>
          <p:cNvSpPr>
            <a:spLocks noChangeArrowheads="1"/>
          </p:cNvSpPr>
          <p:nvPr/>
        </p:nvSpPr>
        <p:spPr bwMode="auto">
          <a:xfrm>
            <a:off x="1027471" y="1048215"/>
            <a:ext cx="111645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chemeClr val="tx1"/>
                </a:solidFill>
                <a:effectLst/>
                <a:latin typeface="Arial" panose="020B0604020202020204" pitchFamily="34" charset="0"/>
              </a:rPr>
              <a:t>A </a:t>
            </a:r>
            <a:r>
              <a:rPr kumimoji="0" lang="en-US" altLang="en-US" sz="4000" b="1" i="0" u="none" strike="noStrike" cap="none" normalizeH="0" baseline="0" dirty="0">
                <a:ln>
                  <a:noFill/>
                </a:ln>
                <a:solidFill>
                  <a:schemeClr val="tx1"/>
                </a:solidFill>
                <a:effectLst/>
                <a:latin typeface="Arial" panose="020B0604020202020204" pitchFamily="34" charset="0"/>
              </a:rPr>
              <a:t>firewall</a:t>
            </a:r>
            <a:r>
              <a:rPr kumimoji="0" lang="en-US" altLang="en-US" sz="4000" b="0" i="0" u="none" strike="noStrike" cap="none" normalizeH="0" baseline="0" dirty="0">
                <a:ln>
                  <a:noFill/>
                </a:ln>
                <a:solidFill>
                  <a:schemeClr val="tx1"/>
                </a:solidFill>
                <a:effectLst/>
                <a:latin typeface="Arial" panose="020B0604020202020204" pitchFamily="34" charset="0"/>
              </a:rPr>
              <a:t> is a network security device or software that monitors and controls incoming and outgoing network traffic based on predetermined security rules.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tx1"/>
                </a:solidFill>
                <a:effectLst/>
                <a:latin typeface="Arial" panose="020B0604020202020204" pitchFamily="34" charset="0"/>
              </a:rPr>
              <a:t>Function:</a:t>
            </a:r>
            <a:br>
              <a:rPr kumimoji="0" lang="en-US" altLang="en-US" sz="4000" b="0" i="0" u="none" strike="noStrike" cap="none" normalizeH="0" baseline="0" dirty="0">
                <a:ln>
                  <a:noFill/>
                </a:ln>
                <a:solidFill>
                  <a:schemeClr val="tx1"/>
                </a:solidFill>
                <a:effectLst/>
                <a:latin typeface="Arial" panose="020B0604020202020204" pitchFamily="34" charset="0"/>
              </a:rPr>
            </a:br>
            <a:r>
              <a:rPr kumimoji="0" lang="en-US" altLang="en-US" sz="4000" b="0" i="0" u="none" strike="noStrike" cap="none" normalizeH="0" baseline="0" dirty="0">
                <a:ln>
                  <a:noFill/>
                </a:ln>
                <a:solidFill>
                  <a:schemeClr val="tx1"/>
                </a:solidFill>
                <a:effectLst/>
                <a:latin typeface="Arial" panose="020B0604020202020204" pitchFamily="34" charset="0"/>
              </a:rPr>
              <a:t>It acts as a </a:t>
            </a:r>
            <a:r>
              <a:rPr kumimoji="0" lang="en-US" altLang="en-US" sz="4000" b="1" i="0" u="none" strike="noStrike" cap="none" normalizeH="0" baseline="0" dirty="0">
                <a:ln>
                  <a:noFill/>
                </a:ln>
                <a:solidFill>
                  <a:schemeClr val="tx1"/>
                </a:solidFill>
                <a:effectLst/>
                <a:latin typeface="Arial" panose="020B0604020202020204" pitchFamily="34" charset="0"/>
              </a:rPr>
              <a:t>barrier between a trusted internal network</a:t>
            </a:r>
            <a:r>
              <a:rPr kumimoji="0" lang="en-US" altLang="en-US" sz="4000" b="0" i="0" u="none" strike="noStrike" cap="none" normalizeH="0" baseline="0" dirty="0">
                <a:ln>
                  <a:noFill/>
                </a:ln>
                <a:solidFill>
                  <a:schemeClr val="tx1"/>
                </a:solidFill>
                <a:effectLst/>
                <a:latin typeface="Arial" panose="020B0604020202020204" pitchFamily="34" charset="0"/>
              </a:rPr>
              <a:t> and an </a:t>
            </a:r>
            <a:r>
              <a:rPr kumimoji="0" lang="en-US" altLang="en-US" sz="4000" b="1" i="0" u="none" strike="noStrike" cap="none" normalizeH="0" baseline="0" dirty="0">
                <a:ln>
                  <a:noFill/>
                </a:ln>
                <a:solidFill>
                  <a:schemeClr val="tx1"/>
                </a:solidFill>
                <a:effectLst/>
                <a:latin typeface="Arial" panose="020B0604020202020204" pitchFamily="34" charset="0"/>
              </a:rPr>
              <a:t>untrusted external network</a:t>
            </a:r>
            <a:r>
              <a:rPr kumimoji="0" lang="en-US" altLang="en-US" sz="4000" b="0" i="0" u="none" strike="noStrike" cap="none" normalizeH="0" baseline="0" dirty="0">
                <a:ln>
                  <a:noFill/>
                </a:ln>
                <a:solidFill>
                  <a:schemeClr val="tx1"/>
                </a:solidFill>
                <a:effectLst/>
                <a:latin typeface="Arial" panose="020B0604020202020204" pitchFamily="34" charset="0"/>
              </a:rPr>
              <a:t> (such as the Internet).</a:t>
            </a:r>
          </a:p>
        </p:txBody>
      </p:sp>
    </p:spTree>
    <p:custDataLst>
      <p:tags r:id="rId1"/>
    </p:custDataLst>
    <p:extLst>
      <p:ext uri="{BB962C8B-B14F-4D97-AF65-F5344CB8AC3E}">
        <p14:creationId xmlns:p14="http://schemas.microsoft.com/office/powerpoint/2010/main" val="2113168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4F931-5823-B528-9CD9-3EB05C8A123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98F698-2A30-EE5A-D6C9-9E365C55EFBA}"/>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A469E47B-6B81-E66C-270B-0D30673B3C28}"/>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FIREWELL</a:t>
            </a:r>
            <a:endParaRPr lang="en-US" sz="5400" dirty="0">
              <a:solidFill>
                <a:srgbClr val="FF0000"/>
              </a:solidFill>
              <a:latin typeface="Arial Black" panose="020B0A04020102020204" pitchFamily="34" charset="0"/>
            </a:endParaRPr>
          </a:p>
        </p:txBody>
      </p:sp>
      <p:sp>
        <p:nvSpPr>
          <p:cNvPr id="3" name="Rectangle 1">
            <a:extLst>
              <a:ext uri="{FF2B5EF4-FFF2-40B4-BE49-F238E27FC236}">
                <a16:creationId xmlns:a16="http://schemas.microsoft.com/office/drawing/2014/main" id="{33F39B84-10AB-07FF-B9C7-A21ACDA76B45}"/>
              </a:ext>
            </a:extLst>
          </p:cNvPr>
          <p:cNvSpPr>
            <a:spLocks noChangeArrowheads="1"/>
          </p:cNvSpPr>
          <p:nvPr/>
        </p:nvSpPr>
        <p:spPr bwMode="auto">
          <a:xfrm>
            <a:off x="1027471" y="923330"/>
            <a:ext cx="1116452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tx1"/>
                </a:solidFill>
                <a:effectLst/>
                <a:latin typeface="Arial" panose="020B0604020202020204" pitchFamily="34" charset="0"/>
              </a:rPr>
              <a:t>Types: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Hardware Firewall:</a:t>
            </a:r>
            <a:r>
              <a:rPr kumimoji="0" lang="en-US" altLang="en-US" sz="2800" b="0" i="0" u="none" strike="noStrike" cap="none" normalizeH="0" baseline="0" dirty="0">
                <a:ln>
                  <a:noFill/>
                </a:ln>
                <a:solidFill>
                  <a:schemeClr val="tx1"/>
                </a:solidFill>
                <a:effectLst/>
                <a:latin typeface="Arial" panose="020B0604020202020204" pitchFamily="34" charset="0"/>
              </a:rPr>
              <a:t> Physical device installed between the network and the Internet.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Software Firewall:</a:t>
            </a:r>
            <a:r>
              <a:rPr kumimoji="0" lang="en-US" altLang="en-US" sz="2800" b="0" i="0" u="none" strike="noStrike" cap="none" normalizeH="0" baseline="0" dirty="0">
                <a:ln>
                  <a:noFill/>
                </a:ln>
                <a:solidFill>
                  <a:schemeClr val="tx1"/>
                </a:solidFill>
                <a:effectLst/>
                <a:latin typeface="Arial" panose="020B0604020202020204" pitchFamily="34" charset="0"/>
              </a:rPr>
              <a:t> Installed on individual computers.</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tx1"/>
                </a:solidFill>
                <a:effectLst/>
                <a:latin typeface="Arial" panose="020B0604020202020204" pitchFamily="34" charset="0"/>
              </a:rPr>
              <a:t>Key Roles: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800" b="0" i="0" u="none" strike="noStrike" cap="none" normalizeH="0" baseline="0" dirty="0">
                <a:ln>
                  <a:noFill/>
                </a:ln>
                <a:solidFill>
                  <a:schemeClr val="tx1"/>
                </a:solidFill>
                <a:effectLst/>
                <a:latin typeface="Arial" panose="020B0604020202020204" pitchFamily="34" charset="0"/>
              </a:rPr>
              <a:t>Blocks unauthorized access</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800" b="0" i="0" u="none" strike="noStrike" cap="none" normalizeH="0" baseline="0" dirty="0">
                <a:ln>
                  <a:noFill/>
                </a:ln>
                <a:solidFill>
                  <a:schemeClr val="tx1"/>
                </a:solidFill>
                <a:effectLst/>
                <a:latin typeface="Arial" panose="020B0604020202020204" pitchFamily="34" charset="0"/>
              </a:rPr>
              <a:t>Filters malicious traffic</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800" b="0" i="0" u="none" strike="noStrike" cap="none" normalizeH="0" baseline="0" dirty="0">
                <a:ln>
                  <a:noFill/>
                </a:ln>
                <a:solidFill>
                  <a:schemeClr val="tx1"/>
                </a:solidFill>
                <a:effectLst/>
                <a:latin typeface="Arial" panose="020B0604020202020204" pitchFamily="34" charset="0"/>
              </a:rPr>
              <a:t>Protects against cyber threats</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tx1"/>
                </a:solidFill>
                <a:effectLst/>
                <a:latin typeface="Arial" panose="020B0604020202020204" pitchFamily="34" charset="0"/>
              </a:rPr>
              <a:t>Example:</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chemeClr val="tx1"/>
                </a:solidFill>
                <a:effectLst/>
                <a:latin typeface="Arial" panose="020B0604020202020204" pitchFamily="34" charset="0"/>
              </a:rPr>
              <a:t>The Windows Defender Firewall on your PC or a Cisco ASA firewall device in organizations.</a:t>
            </a:r>
          </a:p>
        </p:txBody>
      </p:sp>
    </p:spTree>
    <p:custDataLst>
      <p:tags r:id="rId1"/>
    </p:custDataLst>
    <p:extLst>
      <p:ext uri="{BB962C8B-B14F-4D97-AF65-F5344CB8AC3E}">
        <p14:creationId xmlns:p14="http://schemas.microsoft.com/office/powerpoint/2010/main" val="16228690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D6F4-C4E5-1AB9-DA51-F2EABD41401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7094AE-F01F-54A7-1468-79CD636F7B89}"/>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93194E92-C2FD-DD63-5EC6-250D1AE49026}"/>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Access Point (AP)</a:t>
            </a:r>
          </a:p>
        </p:txBody>
      </p:sp>
      <p:pic>
        <p:nvPicPr>
          <p:cNvPr id="5" name="Picture 4">
            <a:extLst>
              <a:ext uri="{FF2B5EF4-FFF2-40B4-BE49-F238E27FC236}">
                <a16:creationId xmlns:a16="http://schemas.microsoft.com/office/drawing/2014/main" id="{77314D8D-0B10-F7A6-B9EF-3B683DE64A89}"/>
              </a:ext>
            </a:extLst>
          </p:cNvPr>
          <p:cNvPicPr>
            <a:picLocks noChangeAspect="1"/>
          </p:cNvPicPr>
          <p:nvPr/>
        </p:nvPicPr>
        <p:blipFill>
          <a:blip r:embed="rId3"/>
          <a:stretch>
            <a:fillRect/>
          </a:stretch>
        </p:blipFill>
        <p:spPr>
          <a:xfrm>
            <a:off x="486697" y="1270058"/>
            <a:ext cx="5050586" cy="3360935"/>
          </a:xfrm>
          <a:prstGeom prst="rect">
            <a:avLst/>
          </a:prstGeom>
        </p:spPr>
      </p:pic>
      <p:pic>
        <p:nvPicPr>
          <p:cNvPr id="7" name="Picture 6">
            <a:extLst>
              <a:ext uri="{FF2B5EF4-FFF2-40B4-BE49-F238E27FC236}">
                <a16:creationId xmlns:a16="http://schemas.microsoft.com/office/drawing/2014/main" id="{11020DC8-B3A2-E213-6CD6-B7EDAC7BFAC4}"/>
              </a:ext>
            </a:extLst>
          </p:cNvPr>
          <p:cNvPicPr>
            <a:picLocks noChangeAspect="1"/>
          </p:cNvPicPr>
          <p:nvPr/>
        </p:nvPicPr>
        <p:blipFill>
          <a:blip r:embed="rId4"/>
          <a:stretch>
            <a:fillRect/>
          </a:stretch>
        </p:blipFill>
        <p:spPr>
          <a:xfrm>
            <a:off x="6934938" y="1648371"/>
            <a:ext cx="4395690" cy="3897020"/>
          </a:xfrm>
          <a:prstGeom prst="rect">
            <a:avLst/>
          </a:prstGeom>
        </p:spPr>
      </p:pic>
    </p:spTree>
    <p:custDataLst>
      <p:tags r:id="rId1"/>
    </p:custDataLst>
    <p:extLst>
      <p:ext uri="{BB962C8B-B14F-4D97-AF65-F5344CB8AC3E}">
        <p14:creationId xmlns:p14="http://schemas.microsoft.com/office/powerpoint/2010/main" val="36597786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332B-D81C-250B-763A-AD59833959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23C07F-8EE9-BFEB-3FDA-E95508EF460E}"/>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CFC0D567-DB79-B464-FC47-B3334C701995}"/>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Access Point (AP)</a:t>
            </a:r>
          </a:p>
        </p:txBody>
      </p:sp>
      <p:sp>
        <p:nvSpPr>
          <p:cNvPr id="4" name="Rectangle 2">
            <a:extLst>
              <a:ext uri="{FF2B5EF4-FFF2-40B4-BE49-F238E27FC236}">
                <a16:creationId xmlns:a16="http://schemas.microsoft.com/office/drawing/2014/main" id="{23523FCC-DF97-DE0C-EBA3-9AAC30228674}"/>
              </a:ext>
            </a:extLst>
          </p:cNvPr>
          <p:cNvSpPr>
            <a:spLocks noChangeArrowheads="1"/>
          </p:cNvSpPr>
          <p:nvPr/>
        </p:nvSpPr>
        <p:spPr bwMode="auto">
          <a:xfrm>
            <a:off x="1027472" y="1140549"/>
            <a:ext cx="1065325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a:t>An </a:t>
            </a:r>
            <a:r>
              <a:rPr lang="en-US" sz="2800" b="1" dirty="0"/>
              <a:t>Access Point</a:t>
            </a:r>
            <a:r>
              <a:rPr lang="en-US" sz="2800" dirty="0"/>
              <a:t> is a networking device that allows </a:t>
            </a:r>
            <a:r>
              <a:rPr lang="en-US" sz="2800" b="1" dirty="0"/>
              <a:t>wireless devices</a:t>
            </a:r>
            <a:r>
              <a:rPr lang="en-US" sz="2800" dirty="0"/>
              <a:t> to connect to a </a:t>
            </a:r>
            <a:r>
              <a:rPr lang="en-US" sz="2800" b="1" dirty="0"/>
              <a:t>wired network</a:t>
            </a:r>
            <a:r>
              <a:rPr lang="en-US" sz="2800" dirty="0"/>
              <a:t> using Wi-Fi.</a:t>
            </a:r>
          </a:p>
          <a:p>
            <a:r>
              <a:rPr lang="en-US" sz="2800" b="1" dirty="0"/>
              <a:t>Function:</a:t>
            </a:r>
            <a:br>
              <a:rPr lang="en-US" sz="2800" dirty="0"/>
            </a:br>
            <a:r>
              <a:rPr lang="en-US" sz="2800" dirty="0"/>
              <a:t>It acts as a central transmitter and receiver of wireless radio signals.</a:t>
            </a:r>
          </a:p>
          <a:p>
            <a:r>
              <a:rPr lang="en-US" sz="2800" b="1" dirty="0"/>
              <a:t>Key Roles:</a:t>
            </a:r>
            <a:endParaRPr lang="en-US" sz="2800" dirty="0"/>
          </a:p>
          <a:p>
            <a:pPr marL="742950" lvl="1" indent="-285750">
              <a:buFont typeface="Arial" panose="020B0604020202020204" pitchFamily="34" charset="0"/>
              <a:buChar char="•"/>
            </a:pPr>
            <a:r>
              <a:rPr lang="en-US" sz="2800" dirty="0"/>
              <a:t>Extends wireless coverage</a:t>
            </a:r>
          </a:p>
          <a:p>
            <a:pPr marL="742950" lvl="1" indent="-285750">
              <a:buFont typeface="Arial" panose="020B0604020202020204" pitchFamily="34" charset="0"/>
              <a:buChar char="•"/>
            </a:pPr>
            <a:r>
              <a:rPr lang="en-US" sz="2800" dirty="0"/>
              <a:t>Connects Wi-Fi-enabled devices (laptops, phones) to the network</a:t>
            </a:r>
          </a:p>
          <a:p>
            <a:pPr marL="742950" lvl="1" indent="-285750">
              <a:buFont typeface="Arial" panose="020B0604020202020204" pitchFamily="34" charset="0"/>
              <a:buChar char="•"/>
            </a:pPr>
            <a:r>
              <a:rPr lang="en-US" sz="2800" dirty="0"/>
              <a:t>Supports multiple devices at once</a:t>
            </a:r>
          </a:p>
          <a:p>
            <a:r>
              <a:rPr lang="en-US" sz="2800" b="1" dirty="0"/>
              <a:t>Example:</a:t>
            </a:r>
            <a:br>
              <a:rPr lang="en-US" sz="2800" dirty="0"/>
            </a:br>
            <a:r>
              <a:rPr lang="en-US" sz="2800" dirty="0"/>
              <a:t>The wireless access point in your office that provides Wi-Fi connectivity.</a:t>
            </a:r>
          </a:p>
        </p:txBody>
      </p:sp>
    </p:spTree>
    <p:custDataLst>
      <p:tags r:id="rId1"/>
    </p:custDataLst>
    <p:extLst>
      <p:ext uri="{BB962C8B-B14F-4D97-AF65-F5344CB8AC3E}">
        <p14:creationId xmlns:p14="http://schemas.microsoft.com/office/powerpoint/2010/main" val="2064805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08BF-5C30-4414-0DD1-F15428D7E45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E6F926-4FA8-DBCD-1135-D97009CE3EBC}"/>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D869B90F-A750-E2FA-8C04-3D1BCC341B1F}"/>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Gateway</a:t>
            </a:r>
          </a:p>
        </p:txBody>
      </p:sp>
      <p:pic>
        <p:nvPicPr>
          <p:cNvPr id="5" name="Picture 4">
            <a:extLst>
              <a:ext uri="{FF2B5EF4-FFF2-40B4-BE49-F238E27FC236}">
                <a16:creationId xmlns:a16="http://schemas.microsoft.com/office/drawing/2014/main" id="{4C6E571E-B44E-735D-80C2-841506E070F0}"/>
              </a:ext>
            </a:extLst>
          </p:cNvPr>
          <p:cNvPicPr>
            <a:picLocks noChangeAspect="1"/>
          </p:cNvPicPr>
          <p:nvPr/>
        </p:nvPicPr>
        <p:blipFill>
          <a:blip r:embed="rId3"/>
          <a:stretch>
            <a:fillRect/>
          </a:stretch>
        </p:blipFill>
        <p:spPr>
          <a:xfrm>
            <a:off x="1392364" y="2889328"/>
            <a:ext cx="4851120" cy="3228200"/>
          </a:xfrm>
          <a:prstGeom prst="rect">
            <a:avLst/>
          </a:prstGeom>
        </p:spPr>
      </p:pic>
      <p:pic>
        <p:nvPicPr>
          <p:cNvPr id="7" name="Picture 6">
            <a:extLst>
              <a:ext uri="{FF2B5EF4-FFF2-40B4-BE49-F238E27FC236}">
                <a16:creationId xmlns:a16="http://schemas.microsoft.com/office/drawing/2014/main" id="{A11FAE58-542F-D0BA-3023-C0FDE64DAF66}"/>
              </a:ext>
            </a:extLst>
          </p:cNvPr>
          <p:cNvPicPr>
            <a:picLocks noChangeAspect="1"/>
          </p:cNvPicPr>
          <p:nvPr/>
        </p:nvPicPr>
        <p:blipFill>
          <a:blip r:embed="rId4"/>
          <a:stretch>
            <a:fillRect/>
          </a:stretch>
        </p:blipFill>
        <p:spPr>
          <a:xfrm>
            <a:off x="4403303" y="346080"/>
            <a:ext cx="7788697" cy="2543248"/>
          </a:xfrm>
          <a:prstGeom prst="rect">
            <a:avLst/>
          </a:prstGeom>
        </p:spPr>
      </p:pic>
    </p:spTree>
    <p:custDataLst>
      <p:tags r:id="rId1"/>
    </p:custDataLst>
    <p:extLst>
      <p:ext uri="{BB962C8B-B14F-4D97-AF65-F5344CB8AC3E}">
        <p14:creationId xmlns:p14="http://schemas.microsoft.com/office/powerpoint/2010/main" val="566670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0BB3-BA5C-CE63-C6EB-A5635779B23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1E9D10-CC5B-C2DF-AB5B-7C2C8678E7C7}"/>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6B4B3690-3D3F-30D5-AB99-387063EF1BE2}"/>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Gateway</a:t>
            </a:r>
          </a:p>
        </p:txBody>
      </p:sp>
      <p:sp>
        <p:nvSpPr>
          <p:cNvPr id="4" name="Rectangle 2">
            <a:extLst>
              <a:ext uri="{FF2B5EF4-FFF2-40B4-BE49-F238E27FC236}">
                <a16:creationId xmlns:a16="http://schemas.microsoft.com/office/drawing/2014/main" id="{8D9B1E72-4057-52C2-DD6F-0E498545B7E8}"/>
              </a:ext>
            </a:extLst>
          </p:cNvPr>
          <p:cNvSpPr>
            <a:spLocks noChangeArrowheads="1"/>
          </p:cNvSpPr>
          <p:nvPr/>
        </p:nvSpPr>
        <p:spPr bwMode="auto">
          <a:xfrm>
            <a:off x="1351936" y="923330"/>
            <a:ext cx="1065325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4400" dirty="0"/>
              <a:t>A </a:t>
            </a:r>
            <a:r>
              <a:rPr lang="en-US" sz="4400" b="1" dirty="0"/>
              <a:t>gateway</a:t>
            </a:r>
            <a:r>
              <a:rPr lang="en-US" sz="4400" dirty="0"/>
              <a:t> is a device or software that acts as a </a:t>
            </a:r>
            <a:r>
              <a:rPr lang="en-US" sz="4400" b="1" dirty="0"/>
              <a:t>bridge between different networks</a:t>
            </a:r>
            <a:r>
              <a:rPr lang="en-US" sz="4400" dirty="0"/>
              <a:t> using different protocols.</a:t>
            </a:r>
          </a:p>
          <a:p>
            <a:r>
              <a:rPr lang="en-US" sz="4400" b="1" dirty="0"/>
              <a:t>Function:</a:t>
            </a:r>
            <a:br>
              <a:rPr lang="en-US" sz="4400" dirty="0"/>
            </a:br>
            <a:r>
              <a:rPr lang="en-US" sz="4400" dirty="0"/>
              <a:t>It translates data from one network format to another (for example, between a private LAN and the Internet).</a:t>
            </a:r>
          </a:p>
        </p:txBody>
      </p:sp>
    </p:spTree>
    <p:custDataLst>
      <p:tags r:id="rId1"/>
    </p:custDataLst>
    <p:extLst>
      <p:ext uri="{BB962C8B-B14F-4D97-AF65-F5344CB8AC3E}">
        <p14:creationId xmlns:p14="http://schemas.microsoft.com/office/powerpoint/2010/main" val="27386564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70DDE-A4FD-935D-7E6A-B2285304E3B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E576DA-FDF1-0F0D-C01D-804364C56429}"/>
              </a:ext>
            </a:extLst>
          </p:cNvPr>
          <p:cNvSpPr>
            <a:spLocks noGrp="1"/>
          </p:cNvSpPr>
          <p:nvPr>
            <p:ph type="ftr" sz="quarter" idx="11"/>
          </p:nvPr>
        </p:nvSpPr>
        <p:spPr/>
        <p:txBody>
          <a:bodyPr/>
          <a:lstStyle/>
          <a:p>
            <a:r>
              <a:rPr lang="en-US"/>
              <a:t>Newgate university minna ©️ 2022</a:t>
            </a:r>
            <a:endParaRPr lang="en-US" dirty="0"/>
          </a:p>
        </p:txBody>
      </p:sp>
      <p:pic>
        <p:nvPicPr>
          <p:cNvPr id="4" name="Picture 3">
            <a:extLst>
              <a:ext uri="{FF2B5EF4-FFF2-40B4-BE49-F238E27FC236}">
                <a16:creationId xmlns:a16="http://schemas.microsoft.com/office/drawing/2014/main" id="{D9BE0672-D8CF-A587-D79B-2EB92939C7E2}"/>
              </a:ext>
            </a:extLst>
          </p:cNvPr>
          <p:cNvPicPr>
            <a:picLocks noChangeAspect="1"/>
          </p:cNvPicPr>
          <p:nvPr/>
        </p:nvPicPr>
        <p:blipFill>
          <a:blip r:embed="rId3"/>
          <a:stretch>
            <a:fillRect/>
          </a:stretch>
        </p:blipFill>
        <p:spPr>
          <a:xfrm>
            <a:off x="2685359" y="152400"/>
            <a:ext cx="9288927" cy="5812703"/>
          </a:xfrm>
          <a:prstGeom prst="rect">
            <a:avLst/>
          </a:prstGeom>
        </p:spPr>
      </p:pic>
    </p:spTree>
    <p:custDataLst>
      <p:tags r:id="rId1"/>
    </p:custDataLst>
    <p:extLst>
      <p:ext uri="{BB962C8B-B14F-4D97-AF65-F5344CB8AC3E}">
        <p14:creationId xmlns:p14="http://schemas.microsoft.com/office/powerpoint/2010/main" val="123554380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51F2-D0C2-4E03-D084-31C18D2F46F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4DBBCF-DC34-1E85-F380-42942C0EAC63}"/>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A4F96171-49CC-C229-D3E1-283DFE73A183}"/>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Gateway</a:t>
            </a:r>
          </a:p>
        </p:txBody>
      </p:sp>
      <p:sp>
        <p:nvSpPr>
          <p:cNvPr id="5" name="Rectangle 2">
            <a:extLst>
              <a:ext uri="{FF2B5EF4-FFF2-40B4-BE49-F238E27FC236}">
                <a16:creationId xmlns:a16="http://schemas.microsoft.com/office/drawing/2014/main" id="{7568FB8E-60F9-91D6-4F76-490A9F6087A7}"/>
              </a:ext>
            </a:extLst>
          </p:cNvPr>
          <p:cNvSpPr>
            <a:spLocks noChangeArrowheads="1"/>
          </p:cNvSpPr>
          <p:nvPr/>
        </p:nvSpPr>
        <p:spPr bwMode="auto">
          <a:xfrm>
            <a:off x="476863" y="1256001"/>
            <a:ext cx="1129234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Arial" panose="020B0604020202020204" pitchFamily="34" charset="0"/>
              </a:rPr>
              <a:t>Key Roles</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Connects networks with different architectures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Translates communication protocols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Serves as an entry/exit point for network traffic</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Arial" panose="020B0604020202020204" pitchFamily="34" charset="0"/>
              </a:rPr>
              <a:t>Example</a:t>
            </a:r>
            <a:br>
              <a:rPr kumimoji="0" lang="en-US" altLang="en-US" sz="3200" b="0" i="0" u="none" strike="noStrike" cap="none" normalizeH="0" baseline="0" dirty="0">
                <a:ln>
                  <a:noFill/>
                </a:ln>
                <a:solidFill>
                  <a:schemeClr val="tx1"/>
                </a:solidFill>
                <a:effectLst/>
                <a:latin typeface="Arial" panose="020B0604020202020204" pitchFamily="34" charset="0"/>
              </a:rPr>
            </a:br>
            <a:r>
              <a:rPr kumimoji="0" lang="en-US" altLang="en-US" sz="3200" b="0" i="0" u="none" strike="noStrike" cap="none" normalizeH="0" baseline="0" dirty="0">
                <a:ln>
                  <a:noFill/>
                </a:ln>
                <a:solidFill>
                  <a:schemeClr val="tx1"/>
                </a:solidFill>
                <a:effectLst/>
                <a:latin typeface="Arial" panose="020B0604020202020204" pitchFamily="34" charset="0"/>
              </a:rPr>
              <a:t>Your home router also serves as a </a:t>
            </a:r>
            <a:r>
              <a:rPr kumimoji="0" lang="en-US" altLang="en-US" sz="3200" b="1" i="0" u="none" strike="noStrike" cap="none" normalizeH="0" baseline="0" dirty="0">
                <a:ln>
                  <a:noFill/>
                </a:ln>
                <a:solidFill>
                  <a:schemeClr val="tx1"/>
                </a:solidFill>
                <a:effectLst/>
                <a:latin typeface="Arial" panose="020B0604020202020204" pitchFamily="34" charset="0"/>
              </a:rPr>
              <a:t>default gateway</a:t>
            </a:r>
            <a:r>
              <a:rPr kumimoji="0" lang="en-US" altLang="en-US" sz="3200" b="0" i="0" u="none" strike="noStrike" cap="none" normalizeH="0" baseline="0" dirty="0">
                <a:ln>
                  <a:noFill/>
                </a:ln>
                <a:solidFill>
                  <a:schemeClr val="tx1"/>
                </a:solidFill>
                <a:effectLst/>
                <a:latin typeface="Arial" panose="020B0604020202020204" pitchFamily="34" charset="0"/>
              </a:rPr>
              <a:t>, allowing your computer to communicate with external websites.</a:t>
            </a:r>
          </a:p>
        </p:txBody>
      </p:sp>
    </p:spTree>
    <p:custDataLst>
      <p:tags r:id="rId1"/>
    </p:custDataLst>
    <p:extLst>
      <p:ext uri="{BB962C8B-B14F-4D97-AF65-F5344CB8AC3E}">
        <p14:creationId xmlns:p14="http://schemas.microsoft.com/office/powerpoint/2010/main" val="3293316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B122A-3991-BA80-AB1D-E29DF4799D0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7F0F26-F37C-A0E9-FCC8-5AB7983D2588}"/>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1F1C8B83-F56E-3007-3BCF-C9C1DC231E43}"/>
              </a:ext>
            </a:extLst>
          </p:cNvPr>
          <p:cNvSpPr txBox="1"/>
          <p:nvPr/>
        </p:nvSpPr>
        <p:spPr>
          <a:xfrm>
            <a:off x="1587910" y="0"/>
            <a:ext cx="9311149" cy="923330"/>
          </a:xfrm>
          <a:prstGeom prst="rect">
            <a:avLst/>
          </a:prstGeom>
          <a:noFill/>
        </p:spPr>
        <p:txBody>
          <a:bodyPr wrap="square">
            <a:spAutoFit/>
          </a:bodyPr>
          <a:lstStyle/>
          <a:p>
            <a:r>
              <a:rPr lang="en-US" sz="5400" b="1" dirty="0">
                <a:solidFill>
                  <a:srgbClr val="FF0000"/>
                </a:solidFill>
              </a:rPr>
              <a:t>Gateway</a:t>
            </a:r>
          </a:p>
        </p:txBody>
      </p:sp>
      <p:sp>
        <p:nvSpPr>
          <p:cNvPr id="3" name="Rectangle 1">
            <a:extLst>
              <a:ext uri="{FF2B5EF4-FFF2-40B4-BE49-F238E27FC236}">
                <a16:creationId xmlns:a16="http://schemas.microsoft.com/office/drawing/2014/main" id="{6691EFA5-BAC9-45CB-1ABB-007EB2C13D74}"/>
              </a:ext>
            </a:extLst>
          </p:cNvPr>
          <p:cNvSpPr>
            <a:spLocks noChangeArrowheads="1"/>
          </p:cNvSpPr>
          <p:nvPr/>
        </p:nvSpPr>
        <p:spPr bwMode="auto">
          <a:xfrm>
            <a:off x="309716" y="814308"/>
            <a:ext cx="1089905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 </a:t>
            </a:r>
            <a:r>
              <a:rPr kumimoji="0" lang="en-US" altLang="en-US" sz="2800" b="1" i="0" u="none" strike="noStrike" cap="none" normalizeH="0" baseline="0" dirty="0">
                <a:ln>
                  <a:noFill/>
                </a:ln>
                <a:solidFill>
                  <a:schemeClr val="tx1"/>
                </a:solidFill>
                <a:effectLst/>
                <a:latin typeface="Arial" panose="020B0604020202020204" pitchFamily="34" charset="0"/>
              </a:rPr>
              <a:t>MODEM</a:t>
            </a:r>
            <a:r>
              <a:rPr kumimoji="0" lang="en-US" altLang="en-US" sz="2800" b="0" i="0" u="none" strike="noStrike" cap="none" normalizeH="0" baseline="0" dirty="0">
                <a:ln>
                  <a:noFill/>
                </a:ln>
                <a:solidFill>
                  <a:schemeClr val="tx1"/>
                </a:solidFill>
                <a:effectLst/>
                <a:latin typeface="Arial" panose="020B0604020202020204" pitchFamily="34" charset="0"/>
              </a:rPr>
              <a:t> (short for </a:t>
            </a:r>
            <a:r>
              <a:rPr kumimoji="0" lang="en-US" altLang="en-US" sz="2800" b="1" i="0" u="none" strike="noStrike" cap="none" normalizeH="0" baseline="0" dirty="0">
                <a:ln>
                  <a:noFill/>
                </a:ln>
                <a:solidFill>
                  <a:schemeClr val="tx1"/>
                </a:solidFill>
                <a:effectLst/>
                <a:latin typeface="Arial" panose="020B0604020202020204" pitchFamily="34" charset="0"/>
              </a:rPr>
              <a:t>Modulator-Demodulator</a:t>
            </a:r>
            <a:r>
              <a:rPr kumimoji="0" lang="en-US" altLang="en-US" sz="2800" b="0" i="0" u="none" strike="noStrike" cap="none" normalizeH="0" baseline="0" dirty="0">
                <a:ln>
                  <a:noFill/>
                </a:ln>
                <a:solidFill>
                  <a:schemeClr val="tx1"/>
                </a:solidFill>
                <a:effectLst/>
                <a:latin typeface="Arial" panose="020B0604020202020204" pitchFamily="34" charset="0"/>
              </a:rPr>
              <a:t>) is a </a:t>
            </a:r>
            <a:r>
              <a:rPr kumimoji="0" lang="en-US" altLang="en-US" sz="2800" b="1" i="0" u="none" strike="noStrike" cap="none" normalizeH="0" baseline="0" dirty="0">
                <a:ln>
                  <a:noFill/>
                </a:ln>
                <a:solidFill>
                  <a:schemeClr val="tx1"/>
                </a:solidFill>
                <a:effectLst/>
                <a:latin typeface="Arial" panose="020B0604020202020204" pitchFamily="34" charset="0"/>
              </a:rPr>
              <a:t>networking device</a:t>
            </a:r>
            <a:r>
              <a:rPr kumimoji="0" lang="en-US" altLang="en-US" sz="2800" b="0" i="0" u="none" strike="noStrike" cap="none" normalizeH="0" baseline="0" dirty="0">
                <a:ln>
                  <a:noFill/>
                </a:ln>
                <a:solidFill>
                  <a:schemeClr val="tx1"/>
                </a:solidFill>
                <a:effectLst/>
                <a:latin typeface="Arial" panose="020B0604020202020204" pitchFamily="34" charset="0"/>
              </a:rPr>
              <a:t> that allows digital data from a computer to be transmitted over </a:t>
            </a:r>
            <a:r>
              <a:rPr kumimoji="0" lang="en-US" altLang="en-US" sz="2800" b="1" i="0" u="none" strike="noStrike" cap="none" normalizeH="0" baseline="0" dirty="0">
                <a:ln>
                  <a:noFill/>
                </a:ln>
                <a:solidFill>
                  <a:schemeClr val="tx1"/>
                </a:solidFill>
                <a:effectLst/>
                <a:latin typeface="Arial" panose="020B0604020202020204" pitchFamily="34" charset="0"/>
              </a:rPr>
              <a:t>analog communication lines</a:t>
            </a:r>
            <a:r>
              <a:rPr kumimoji="0" lang="en-US" altLang="en-US" sz="2800" b="0" i="0" u="none" strike="noStrike" cap="none" normalizeH="0" baseline="0" dirty="0">
                <a:ln>
                  <a:noFill/>
                </a:ln>
                <a:solidFill>
                  <a:schemeClr val="tx1"/>
                </a:solidFill>
                <a:effectLst/>
                <a:latin typeface="Arial" panose="020B0604020202020204" pitchFamily="34" charset="0"/>
              </a:rPr>
              <a:t>, such as telephone lines or cable systems.</a:t>
            </a:r>
          </a:p>
        </p:txBody>
      </p:sp>
      <p:sp>
        <p:nvSpPr>
          <p:cNvPr id="6" name="Rectangle 3">
            <a:extLst>
              <a:ext uri="{FF2B5EF4-FFF2-40B4-BE49-F238E27FC236}">
                <a16:creationId xmlns:a16="http://schemas.microsoft.com/office/drawing/2014/main" id="{01ECD960-7EA9-4C7B-A71E-49C9BBC2E862}"/>
              </a:ext>
            </a:extLst>
          </p:cNvPr>
          <p:cNvSpPr>
            <a:spLocks noChangeArrowheads="1"/>
          </p:cNvSpPr>
          <p:nvPr/>
        </p:nvSpPr>
        <p:spPr bwMode="auto">
          <a:xfrm>
            <a:off x="5120736" y="2262613"/>
            <a:ext cx="677651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Full Meaning: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Arial" panose="020B0604020202020204" pitchFamily="34" charset="0"/>
              </a:rPr>
              <a:t>MO</a:t>
            </a:r>
            <a:r>
              <a:rPr kumimoji="0" lang="en-US" altLang="en-US" sz="4800" b="0" i="0" u="none" strike="noStrike" cap="none" normalizeH="0" baseline="0" dirty="0" err="1">
                <a:ln>
                  <a:noFill/>
                </a:ln>
                <a:solidFill>
                  <a:schemeClr val="tx1"/>
                </a:solidFill>
                <a:effectLst/>
                <a:latin typeface="Arial" panose="020B0604020202020204" pitchFamily="34" charset="0"/>
              </a:rPr>
              <a:t>dulator</a:t>
            </a:r>
            <a:r>
              <a:rPr kumimoji="0" lang="en-US" altLang="en-US" sz="4800" b="0" i="0" u="none" strike="noStrike" cap="none" normalizeH="0" baseline="0" dirty="0">
                <a:ln>
                  <a:noFill/>
                </a:ln>
                <a:solidFill>
                  <a:schemeClr val="tx1"/>
                </a:solidFill>
                <a:effectLst/>
                <a:latin typeface="Arial" panose="020B0604020202020204" pitchFamily="34" charset="0"/>
              </a:rPr>
              <a:t>–</a:t>
            </a:r>
            <a:r>
              <a:rPr kumimoji="0" lang="en-US" altLang="en-US" sz="4800" b="1" i="0" u="none" strike="noStrike" cap="none" normalizeH="0" baseline="0" dirty="0" err="1">
                <a:ln>
                  <a:noFill/>
                </a:ln>
                <a:solidFill>
                  <a:schemeClr val="tx1"/>
                </a:solidFill>
                <a:effectLst/>
                <a:latin typeface="Arial" panose="020B0604020202020204" pitchFamily="34" charset="0"/>
              </a:rPr>
              <a:t>DEM</a:t>
            </a:r>
            <a:r>
              <a:rPr kumimoji="0" lang="en-US" altLang="en-US" sz="4800" b="0" i="0" u="none" strike="noStrike" cap="none" normalizeH="0" baseline="0" dirty="0" err="1">
                <a:ln>
                  <a:noFill/>
                </a:ln>
                <a:solidFill>
                  <a:schemeClr val="tx1"/>
                </a:solidFill>
                <a:effectLst/>
                <a:latin typeface="Arial" panose="020B0604020202020204" pitchFamily="34" charset="0"/>
              </a:rPr>
              <a:t>odulator</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E15E514-37EC-651A-E5F7-399E1CE06EFD}"/>
              </a:ext>
            </a:extLst>
          </p:cNvPr>
          <p:cNvSpPr>
            <a:spLocks noChangeArrowheads="1"/>
          </p:cNvSpPr>
          <p:nvPr/>
        </p:nvSpPr>
        <p:spPr bwMode="auto">
          <a:xfrm>
            <a:off x="894069" y="3367445"/>
            <a:ext cx="1145032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Arial" panose="020B0604020202020204" pitchFamily="34" charset="0"/>
              </a:rPr>
              <a:t>Main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A </a:t>
            </a:r>
            <a:r>
              <a:rPr kumimoji="0" lang="en-US" altLang="en-US" sz="3200" b="1" i="0" u="none" strike="noStrike" cap="none" normalizeH="0" baseline="0" dirty="0">
                <a:ln>
                  <a:noFill/>
                </a:ln>
                <a:solidFill>
                  <a:schemeClr val="tx1"/>
                </a:solidFill>
                <a:effectLst/>
                <a:latin typeface="Arial" panose="020B0604020202020204" pitchFamily="34" charset="0"/>
              </a:rPr>
              <a:t>modem</a:t>
            </a:r>
            <a:r>
              <a:rPr kumimoji="0" lang="en-US" altLang="en-US" sz="3200" b="0" i="0" u="none" strike="noStrike" cap="none" normalizeH="0" baseline="0" dirty="0">
                <a:ln>
                  <a:noFill/>
                </a:ln>
                <a:solidFill>
                  <a:schemeClr val="tx1"/>
                </a:solidFill>
                <a:effectLst/>
                <a:latin typeface="Arial" panose="020B0604020202020204" pitchFamily="34" charset="0"/>
              </a:rPr>
              <a:t> converts (modulates) digital signals from a computer into analog signals that can travel over telephone or cable lines, and then converts (demodulates) incoming analog signals back into digital form for the computer to understand.</a:t>
            </a:r>
          </a:p>
        </p:txBody>
      </p:sp>
    </p:spTree>
    <p:custDataLst>
      <p:tags r:id="rId1"/>
    </p:custDataLst>
    <p:extLst>
      <p:ext uri="{BB962C8B-B14F-4D97-AF65-F5344CB8AC3E}">
        <p14:creationId xmlns:p14="http://schemas.microsoft.com/office/powerpoint/2010/main" val="3429168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E6C6-C351-602F-3B82-6C5D0873CCF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4434BB-9AA4-6C42-3E95-9E1E16DE716C}"/>
              </a:ext>
            </a:extLst>
          </p:cNvPr>
          <p:cNvSpPr>
            <a:spLocks noGrp="1"/>
          </p:cNvSpPr>
          <p:nvPr>
            <p:ph type="ftr" sz="quarter" idx="11"/>
          </p:nvPr>
        </p:nvSpPr>
        <p:spPr/>
        <p:txBody>
          <a:bodyPr/>
          <a:lstStyle/>
          <a:p>
            <a:r>
              <a:rPr lang="en-US"/>
              <a:t>Newgate university minna ©️ 2022</a:t>
            </a:r>
            <a:endParaRPr lang="en-US" dirty="0"/>
          </a:p>
        </p:txBody>
      </p:sp>
      <p:sp>
        <p:nvSpPr>
          <p:cNvPr id="7" name="Title 6">
            <a:extLst>
              <a:ext uri="{FF2B5EF4-FFF2-40B4-BE49-F238E27FC236}">
                <a16:creationId xmlns:a16="http://schemas.microsoft.com/office/drawing/2014/main" id="{40A8FC97-C970-A97E-B65F-A32D59B45A62}"/>
              </a:ext>
            </a:extLst>
          </p:cNvPr>
          <p:cNvSpPr>
            <a:spLocks noGrp="1"/>
          </p:cNvSpPr>
          <p:nvPr>
            <p:ph type="ctrTitle"/>
          </p:nvPr>
        </p:nvSpPr>
        <p:spPr>
          <a:xfrm>
            <a:off x="0" y="2758843"/>
            <a:ext cx="12078929" cy="2166745"/>
          </a:xfrm>
        </p:spPr>
        <p:txBody>
          <a:bodyPr>
            <a:noAutofit/>
          </a:bodyPr>
          <a:lstStyle/>
          <a:p>
            <a:r>
              <a:rPr lang="en-US" sz="11500" b="1" dirty="0">
                <a:effectLst/>
                <a:latin typeface="Calibri" panose="020F0502020204030204" pitchFamily="34" charset="0"/>
                <a:ea typeface="Calibri" panose="020F0502020204030204" pitchFamily="34" charset="0"/>
                <a:cs typeface="Times New Roman" panose="02020603050405020304" pitchFamily="18" charset="0"/>
              </a:rPr>
              <a:t>OSI MODELS </a:t>
            </a:r>
            <a:endParaRPr lang="en-US" sz="49600" b="1" dirty="0">
              <a:latin typeface="Algerian" panose="04020705040A02060702" pitchFamily="82" charset="0"/>
            </a:endParaRPr>
          </a:p>
        </p:txBody>
      </p:sp>
      <p:sp>
        <p:nvSpPr>
          <p:cNvPr id="8" name="Subtitle 7">
            <a:extLst>
              <a:ext uri="{FF2B5EF4-FFF2-40B4-BE49-F238E27FC236}">
                <a16:creationId xmlns:a16="http://schemas.microsoft.com/office/drawing/2014/main" id="{937F9BA6-FBC7-DD58-0D8E-C9EE416E2FC0}"/>
              </a:ext>
            </a:extLst>
          </p:cNvPr>
          <p:cNvSpPr>
            <a:spLocks noGrp="1"/>
          </p:cNvSpPr>
          <p:nvPr>
            <p:ph type="subTitle" idx="1"/>
          </p:nvPr>
        </p:nvSpPr>
        <p:spPr>
          <a:xfrm>
            <a:off x="1066800" y="5745653"/>
            <a:ext cx="10058400" cy="365125"/>
          </a:xfrm>
        </p:spPr>
        <p:txBody>
          <a:bodyPr>
            <a:normAutofit fontScale="92500" lnSpcReduction="10000"/>
          </a:bodyPr>
          <a:lstStyle/>
          <a:p>
            <a:r>
              <a:rPr lang="en-US" dirty="0"/>
              <a:t>Mr. Peter </a:t>
            </a:r>
            <a:r>
              <a:rPr lang="en-US" dirty="0" err="1"/>
              <a:t>Oladotun</a:t>
            </a:r>
            <a:endParaRPr lang="en-US" dirty="0"/>
          </a:p>
        </p:txBody>
      </p:sp>
    </p:spTree>
    <p:custDataLst>
      <p:tags r:id="rId1"/>
    </p:custDataLst>
    <p:extLst>
      <p:ext uri="{BB962C8B-B14F-4D97-AF65-F5344CB8AC3E}">
        <p14:creationId xmlns:p14="http://schemas.microsoft.com/office/powerpoint/2010/main" val="39069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8ECDF-73C3-0B1B-25B6-B541E8064AC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29F51E-197A-76E9-76A6-436AEF1A56D4}"/>
              </a:ext>
            </a:extLst>
          </p:cNvPr>
          <p:cNvSpPr>
            <a:spLocks noGrp="1"/>
          </p:cNvSpPr>
          <p:nvPr>
            <p:ph type="ftr" sz="quarter" idx="11"/>
          </p:nvPr>
        </p:nvSpPr>
        <p:spPr/>
        <p:txBody>
          <a:bodyPr/>
          <a:lstStyle/>
          <a:p>
            <a:r>
              <a:rPr lang="en-US"/>
              <a:t>Newgate university minna ©️ 2022</a:t>
            </a:r>
            <a:endParaRPr lang="en-US" dirty="0"/>
          </a:p>
        </p:txBody>
      </p:sp>
      <p:pic>
        <p:nvPicPr>
          <p:cNvPr id="5" name="Picture 4">
            <a:extLst>
              <a:ext uri="{FF2B5EF4-FFF2-40B4-BE49-F238E27FC236}">
                <a16:creationId xmlns:a16="http://schemas.microsoft.com/office/drawing/2014/main" id="{06B1330A-8ADE-A203-41BA-81926171CBE4}"/>
              </a:ext>
            </a:extLst>
          </p:cNvPr>
          <p:cNvPicPr>
            <a:picLocks noChangeAspect="1"/>
          </p:cNvPicPr>
          <p:nvPr/>
        </p:nvPicPr>
        <p:blipFill>
          <a:blip r:embed="rId3"/>
          <a:stretch>
            <a:fillRect/>
          </a:stretch>
        </p:blipFill>
        <p:spPr>
          <a:xfrm>
            <a:off x="9375057" y="0"/>
            <a:ext cx="2816942" cy="2816942"/>
          </a:xfrm>
          <a:prstGeom prst="rect">
            <a:avLst/>
          </a:prstGeom>
        </p:spPr>
      </p:pic>
      <p:sp>
        <p:nvSpPr>
          <p:cNvPr id="7" name="TextBox 6">
            <a:extLst>
              <a:ext uri="{FF2B5EF4-FFF2-40B4-BE49-F238E27FC236}">
                <a16:creationId xmlns:a16="http://schemas.microsoft.com/office/drawing/2014/main" id="{E6978BB9-B531-60EE-3162-D5F251847E8C}"/>
              </a:ext>
            </a:extLst>
          </p:cNvPr>
          <p:cNvSpPr txBox="1"/>
          <p:nvPr/>
        </p:nvSpPr>
        <p:spPr>
          <a:xfrm>
            <a:off x="1243781" y="1536174"/>
            <a:ext cx="9704438" cy="3785652"/>
          </a:xfrm>
          <a:prstGeom prst="rect">
            <a:avLst/>
          </a:prstGeom>
          <a:noFill/>
        </p:spPr>
        <p:txBody>
          <a:bodyPr wrap="square">
            <a:spAutoFit/>
          </a:bodyPr>
          <a:lstStyle/>
          <a:p>
            <a:r>
              <a:rPr lang="en-US" sz="4000" b="1" dirty="0">
                <a:latin typeface="ADLaM Display" panose="02010000000000000000" pitchFamily="2" charset="0"/>
                <a:ea typeface="ADLaM Display" panose="02010000000000000000" pitchFamily="2" charset="0"/>
                <a:cs typeface="ADLaM Display" panose="02010000000000000000" pitchFamily="2" charset="0"/>
              </a:rPr>
              <a:t>Question</a:t>
            </a:r>
            <a:endParaRPr lang="en-US" sz="4000" dirty="0">
              <a:latin typeface="ADLaM Display" panose="02010000000000000000" pitchFamily="2" charset="0"/>
              <a:ea typeface="ADLaM Display" panose="02010000000000000000" pitchFamily="2" charset="0"/>
              <a:cs typeface="ADLaM Display" panose="02010000000000000000" pitchFamily="2" charset="0"/>
            </a:endParaRPr>
          </a:p>
          <a:p>
            <a:r>
              <a:rPr lang="en-US" sz="4000" dirty="0">
                <a:latin typeface="ADLaM Display" panose="02010000000000000000" pitchFamily="2" charset="0"/>
                <a:ea typeface="ADLaM Display" panose="02010000000000000000" pitchFamily="2" charset="0"/>
                <a:cs typeface="ADLaM Display" panose="02010000000000000000" pitchFamily="2" charset="0"/>
              </a:rPr>
              <a:t>Have you ever wondered how your phone sends a photo to your friend’s phone across the world? What steps do you think the internet takes to make that happen? </a:t>
            </a:r>
          </a:p>
        </p:txBody>
      </p:sp>
    </p:spTree>
    <p:custDataLst>
      <p:tags r:id="rId1"/>
    </p:custDataLst>
    <p:extLst>
      <p:ext uri="{BB962C8B-B14F-4D97-AF65-F5344CB8AC3E}">
        <p14:creationId xmlns:p14="http://schemas.microsoft.com/office/powerpoint/2010/main" val="822507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641D-34CF-EB9E-9BD9-D9F0A46B468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E68626-0B1D-4891-98D1-B86B6C18472D}"/>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CC9AD3FC-A601-9CAE-E991-895728270A95}"/>
              </a:ext>
            </a:extLst>
          </p:cNvPr>
          <p:cNvSpPr txBox="1"/>
          <p:nvPr/>
        </p:nvSpPr>
        <p:spPr>
          <a:xfrm>
            <a:off x="457200" y="0"/>
            <a:ext cx="11440046" cy="923330"/>
          </a:xfrm>
          <a:prstGeom prst="rect">
            <a:avLst/>
          </a:prstGeom>
          <a:noFill/>
        </p:spPr>
        <p:txBody>
          <a:bodyPr wrap="square">
            <a:spAutoFit/>
          </a:bodyPr>
          <a:lstStyle/>
          <a:p>
            <a:r>
              <a:rPr lang="en-US" sz="5400" b="1" dirty="0">
                <a:solidFill>
                  <a:srgbClr val="FF0000"/>
                </a:solidFill>
                <a:latin typeface="Sitka Display" pitchFamily="2" charset="0"/>
                <a:ea typeface="Calibri" panose="020F0502020204030204" pitchFamily="34" charset="0"/>
              </a:rPr>
              <a:t>Open Systems Interconnection (OSI)</a:t>
            </a:r>
            <a:endParaRPr lang="en-US" sz="5400" b="1" dirty="0">
              <a:solidFill>
                <a:srgbClr val="FF0000"/>
              </a:solidFill>
              <a:latin typeface="Sitka Display" pitchFamily="2" charset="0"/>
            </a:endParaRPr>
          </a:p>
        </p:txBody>
      </p:sp>
      <p:sp>
        <p:nvSpPr>
          <p:cNvPr id="3" name="Rectangle 1">
            <a:extLst>
              <a:ext uri="{FF2B5EF4-FFF2-40B4-BE49-F238E27FC236}">
                <a16:creationId xmlns:a16="http://schemas.microsoft.com/office/drawing/2014/main" id="{7B406A6E-B6F1-D4E6-EFE1-6AB26175C5E2}"/>
              </a:ext>
            </a:extLst>
          </p:cNvPr>
          <p:cNvSpPr>
            <a:spLocks noChangeArrowheads="1"/>
          </p:cNvSpPr>
          <p:nvPr/>
        </p:nvSpPr>
        <p:spPr bwMode="auto">
          <a:xfrm>
            <a:off x="646470" y="1114336"/>
            <a:ext cx="1089905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3200" dirty="0">
                <a:effectLst/>
                <a:latin typeface="Times New Roman" panose="02020603050405020304" pitchFamily="18" charset="0"/>
                <a:ea typeface="Calibri" panose="020F0502020204030204" pitchFamily="34" charset="0"/>
              </a:rPr>
              <a:t>The </a:t>
            </a:r>
            <a:r>
              <a:rPr lang="en-US" sz="3200" b="1" dirty="0">
                <a:effectLst/>
                <a:latin typeface="Times New Roman" panose="02020603050405020304" pitchFamily="18" charset="0"/>
                <a:ea typeface="Calibri" panose="020F0502020204030204" pitchFamily="34" charset="0"/>
              </a:rPr>
              <a:t>Open Systems Interconnection (OSI) Reference Model</a:t>
            </a:r>
            <a:r>
              <a:rPr lang="en-US" sz="3200" dirty="0">
                <a:effectLst/>
                <a:latin typeface="Times New Roman" panose="02020603050405020304" pitchFamily="18" charset="0"/>
                <a:ea typeface="Calibri" panose="020F0502020204030204" pitchFamily="34" charset="0"/>
              </a:rPr>
              <a:t>, developed by the International Organization for Standardization (ISO) in 1984, is a conceptual framework that standardizes the functions of a communication system into seven distinct layers.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BB3AB9ED-6733-4C14-7214-AB2EA85E8E27}"/>
              </a:ext>
            </a:extLst>
          </p:cNvPr>
          <p:cNvSpPr>
            <a:spLocks noChangeArrowheads="1"/>
          </p:cNvSpPr>
          <p:nvPr/>
        </p:nvSpPr>
        <p:spPr bwMode="auto">
          <a:xfrm>
            <a:off x="1224115" y="3198172"/>
            <a:ext cx="1112028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dirty="0">
                <a:effectLst/>
                <a:latin typeface="Times New Roman" panose="02020603050405020304" pitchFamily="18" charset="0"/>
                <a:ea typeface="Calibri" panose="020F0502020204030204" pitchFamily="34" charset="0"/>
              </a:rPr>
              <a:t>It provides a universal blueprint for understanding, designing, and troubleshooting network architectures. </a:t>
            </a:r>
          </a:p>
          <a:p>
            <a:pPr marL="0" marR="0" lvl="0" indent="0" algn="l" defTabSz="914400" rtl="0" eaLnBrk="0" fontAlgn="base" latinLnBrk="0" hangingPunct="0">
              <a:lnSpc>
                <a:spcPct val="100000"/>
              </a:lnSpc>
              <a:spcBef>
                <a:spcPct val="0"/>
              </a:spcBef>
              <a:spcAft>
                <a:spcPct val="0"/>
              </a:spcAft>
              <a:buClrTx/>
              <a:buSzTx/>
              <a:buFontTx/>
              <a:buNone/>
              <a:tabLst/>
            </a:pPr>
            <a:r>
              <a:rPr lang="en-US" sz="3600" dirty="0">
                <a:effectLst/>
                <a:latin typeface="Times New Roman" panose="02020603050405020304" pitchFamily="18" charset="0"/>
                <a:ea typeface="Calibri" panose="020F0502020204030204" pitchFamily="34" charset="0"/>
              </a:rPr>
              <a:t>Each layer performs specific tasks and interacts with the layers above and below it, ensuring seamless end-to-end communication.</a:t>
            </a:r>
            <a:r>
              <a:rPr kumimoji="0" lang="en-US" altLang="en-US" sz="5400" b="0" i="0" u="none" strike="noStrike" cap="none" normalizeH="0" baseline="0" dirty="0">
                <a:ln>
                  <a:noFill/>
                </a:ln>
                <a:solidFill>
                  <a:schemeClr val="tx1"/>
                </a:solidFill>
                <a:effectLst/>
                <a:latin typeface="Arial" panose="020B0604020202020204" pitchFamily="34" charset="0"/>
              </a:rPr>
              <a:t>.</a:t>
            </a:r>
          </a:p>
        </p:txBody>
      </p:sp>
    </p:spTree>
    <p:custDataLst>
      <p:tags r:id="rId1"/>
    </p:custDataLst>
    <p:extLst>
      <p:ext uri="{BB962C8B-B14F-4D97-AF65-F5344CB8AC3E}">
        <p14:creationId xmlns:p14="http://schemas.microsoft.com/office/powerpoint/2010/main" val="2356452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5833-B3E6-D133-651A-9103465B89A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4EAFCE-C1EA-E175-434C-403B5F4CB4DE}"/>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43100597-5CAB-AEBF-6C37-E3822103B762}"/>
              </a:ext>
            </a:extLst>
          </p:cNvPr>
          <p:cNvSpPr txBox="1"/>
          <p:nvPr/>
        </p:nvSpPr>
        <p:spPr>
          <a:xfrm>
            <a:off x="457200" y="0"/>
            <a:ext cx="11440046" cy="923330"/>
          </a:xfrm>
          <a:prstGeom prst="rect">
            <a:avLst/>
          </a:prstGeom>
          <a:noFill/>
        </p:spPr>
        <p:txBody>
          <a:bodyPr wrap="square">
            <a:spAutoFit/>
          </a:bodyPr>
          <a:lstStyle/>
          <a:p>
            <a:r>
              <a:rPr lang="en-US" sz="5400" b="1" dirty="0">
                <a:solidFill>
                  <a:srgbClr val="FF0000"/>
                </a:solidFill>
                <a:latin typeface="Sitka Display" pitchFamily="2" charset="0"/>
                <a:ea typeface="Calibri" panose="020F0502020204030204" pitchFamily="34" charset="0"/>
              </a:rPr>
              <a:t>Open Systems Interconnection (OSI)</a:t>
            </a:r>
            <a:endParaRPr lang="en-US" sz="5400" b="1" dirty="0">
              <a:solidFill>
                <a:srgbClr val="FF0000"/>
              </a:solidFill>
              <a:latin typeface="Sitka Display" pitchFamily="2" charset="0"/>
            </a:endParaRPr>
          </a:p>
        </p:txBody>
      </p:sp>
      <p:sp>
        <p:nvSpPr>
          <p:cNvPr id="3" name="Rectangle 1">
            <a:extLst>
              <a:ext uri="{FF2B5EF4-FFF2-40B4-BE49-F238E27FC236}">
                <a16:creationId xmlns:a16="http://schemas.microsoft.com/office/drawing/2014/main" id="{80CF59BD-C3B7-F6A7-9645-4C7E234A32C5}"/>
              </a:ext>
            </a:extLst>
          </p:cNvPr>
          <p:cNvSpPr>
            <a:spLocks noChangeArrowheads="1"/>
          </p:cNvSpPr>
          <p:nvPr/>
        </p:nvSpPr>
        <p:spPr bwMode="auto">
          <a:xfrm>
            <a:off x="133965" y="1321680"/>
            <a:ext cx="1208651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dirty="0"/>
              <a:t>The </a:t>
            </a:r>
            <a:r>
              <a:rPr lang="en-US" sz="4400" b="1" dirty="0"/>
              <a:t>OSI (Open Systems Interconnection) Model</a:t>
            </a:r>
            <a:r>
              <a:rPr lang="en-US" sz="4400" dirty="0"/>
              <a:t> is a </a:t>
            </a:r>
            <a:r>
              <a:rPr lang="en-US" sz="4400" b="1" dirty="0"/>
              <a:t>conceptual framework</a:t>
            </a:r>
            <a:r>
              <a:rPr lang="en-US" sz="4400" dirty="0"/>
              <a:t> used to understand how different networking protocols interact in a computer network.</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075150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ADCE-FFBD-2931-5BD1-C6FC7BADF84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508627-1001-56D6-6335-258368D6C211}"/>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4FDB711E-A57F-169F-021B-171F81227D0C}"/>
              </a:ext>
            </a:extLst>
          </p:cNvPr>
          <p:cNvSpPr txBox="1"/>
          <p:nvPr/>
        </p:nvSpPr>
        <p:spPr>
          <a:xfrm>
            <a:off x="457200" y="0"/>
            <a:ext cx="11440046" cy="923330"/>
          </a:xfrm>
          <a:prstGeom prst="rect">
            <a:avLst/>
          </a:prstGeom>
          <a:noFill/>
        </p:spPr>
        <p:txBody>
          <a:bodyPr wrap="square">
            <a:spAutoFit/>
          </a:bodyPr>
          <a:lstStyle/>
          <a:p>
            <a:r>
              <a:rPr lang="en-US" sz="5400" b="1" dirty="0">
                <a:solidFill>
                  <a:srgbClr val="FF0000"/>
                </a:solidFill>
                <a:latin typeface="Sitka Display" pitchFamily="2" charset="0"/>
                <a:ea typeface="Calibri" panose="020F0502020204030204" pitchFamily="34" charset="0"/>
              </a:rPr>
              <a:t>Open Systems Interconnection (OSI)</a:t>
            </a:r>
            <a:endParaRPr lang="en-US" sz="5400" b="1" dirty="0">
              <a:solidFill>
                <a:srgbClr val="FF0000"/>
              </a:solidFill>
              <a:latin typeface="Sitka Display" pitchFamily="2" charset="0"/>
            </a:endParaRPr>
          </a:p>
        </p:txBody>
      </p:sp>
      <p:sp>
        <p:nvSpPr>
          <p:cNvPr id="3" name="Rectangle 1">
            <a:extLst>
              <a:ext uri="{FF2B5EF4-FFF2-40B4-BE49-F238E27FC236}">
                <a16:creationId xmlns:a16="http://schemas.microsoft.com/office/drawing/2014/main" id="{633F19F2-B2EC-9C3E-1262-D3D0A0CC5668}"/>
              </a:ext>
            </a:extLst>
          </p:cNvPr>
          <p:cNvSpPr>
            <a:spLocks noChangeArrowheads="1"/>
          </p:cNvSpPr>
          <p:nvPr/>
        </p:nvSpPr>
        <p:spPr bwMode="auto">
          <a:xfrm>
            <a:off x="133965" y="1137014"/>
            <a:ext cx="1208651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000" dirty="0">
                <a:effectLst/>
                <a:latin typeface="Times New Roman" panose="02020603050405020304" pitchFamily="18" charset="0"/>
                <a:ea typeface="Calibri" panose="020F0502020204030204" pitchFamily="34" charset="0"/>
              </a:rPr>
              <a:t>The OSI model explains </a:t>
            </a:r>
            <a:r>
              <a:rPr lang="en-US" sz="4000" b="1" dirty="0">
                <a:effectLst/>
                <a:latin typeface="Times New Roman" panose="02020603050405020304" pitchFamily="18" charset="0"/>
                <a:ea typeface="Calibri" panose="020F0502020204030204" pitchFamily="34" charset="0"/>
              </a:rPr>
              <a:t>how data travels</a:t>
            </a:r>
            <a:r>
              <a:rPr lang="en-US" sz="4000" dirty="0">
                <a:effectLst/>
                <a:latin typeface="Times New Roman" panose="02020603050405020304" pitchFamily="18" charset="0"/>
                <a:ea typeface="Calibri" panose="020F0502020204030204" pitchFamily="34" charset="0"/>
              </a:rPr>
              <a:t> from one computer to another.</a:t>
            </a:r>
            <a:br>
              <a:rPr lang="en-US" sz="4000" dirty="0">
                <a:effectLst/>
                <a:latin typeface="Times New Roman" panose="02020603050405020304" pitchFamily="18" charset="0"/>
                <a:ea typeface="Calibri" panose="020F0502020204030204" pitchFamily="34" charset="0"/>
              </a:rPr>
            </a:br>
            <a:r>
              <a:rPr lang="en-US" sz="4000" dirty="0">
                <a:effectLst/>
                <a:latin typeface="Times New Roman" panose="02020603050405020304" pitchFamily="18" charset="0"/>
                <a:ea typeface="Calibri" panose="020F0502020204030204" pitchFamily="34" charset="0"/>
              </a:rPr>
              <a:t>It breaks the process into </a:t>
            </a:r>
            <a:r>
              <a:rPr lang="en-US" sz="4000" b="1" dirty="0">
                <a:effectLst/>
                <a:latin typeface="Times New Roman" panose="02020603050405020304" pitchFamily="18" charset="0"/>
                <a:ea typeface="Calibri" panose="020F0502020204030204" pitchFamily="34" charset="0"/>
              </a:rPr>
              <a:t>7 simple steps (</a:t>
            </a:r>
            <a:r>
              <a:rPr lang="en-US" sz="4000" b="1">
                <a:effectLst/>
                <a:latin typeface="Times New Roman" panose="02020603050405020304" pitchFamily="18" charset="0"/>
                <a:ea typeface="Calibri" panose="020F0502020204030204" pitchFamily="34" charset="0"/>
              </a:rPr>
              <a:t>layers)</a:t>
            </a:r>
            <a:r>
              <a:rPr lang="en-US" sz="4000" b="1">
                <a:latin typeface="Times New Roman" panose="02020603050405020304" pitchFamily="18" charset="0"/>
                <a:ea typeface="Calibri" panose="020F0502020204030204" pitchFamily="34" charset="0"/>
              </a:rPr>
              <a:t> or </a:t>
            </a:r>
            <a:endParaRPr lang="en-US" sz="4000" dirty="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4000" dirty="0"/>
              <a:t>It divides network communication into </a:t>
            </a:r>
            <a:r>
              <a:rPr lang="en-US" sz="4000" b="1" dirty="0"/>
              <a:t>seven layers</a:t>
            </a:r>
            <a:r>
              <a:rPr lang="en-US" sz="4000" dirty="0"/>
              <a:t>, each with distinct responsibilities</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904611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00F0-972F-B636-A8BF-834478D3503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2D3C8-BA65-C116-EB8E-7D8377C0FA7C}"/>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7933C51C-D283-9907-2B2B-092324EB59D6}"/>
              </a:ext>
            </a:extLst>
          </p:cNvPr>
          <p:cNvSpPr txBox="1"/>
          <p:nvPr/>
        </p:nvSpPr>
        <p:spPr>
          <a:xfrm>
            <a:off x="457200" y="0"/>
            <a:ext cx="11440046" cy="923330"/>
          </a:xfrm>
          <a:prstGeom prst="rect">
            <a:avLst/>
          </a:prstGeom>
          <a:noFill/>
        </p:spPr>
        <p:txBody>
          <a:bodyPr wrap="square">
            <a:spAutoFit/>
          </a:bodyPr>
          <a:lstStyle/>
          <a:p>
            <a:r>
              <a:rPr lang="en-US" sz="5400" b="1" dirty="0">
                <a:solidFill>
                  <a:srgbClr val="FF0000"/>
                </a:solidFill>
                <a:latin typeface="Sitka Display" pitchFamily="2" charset="0"/>
                <a:ea typeface="Calibri" panose="020F0502020204030204" pitchFamily="34" charset="0"/>
              </a:rPr>
              <a:t>Open Systems Interconnection (OSI)</a:t>
            </a:r>
            <a:endParaRPr lang="en-US" sz="5400" b="1" dirty="0">
              <a:solidFill>
                <a:srgbClr val="FF0000"/>
              </a:solidFill>
              <a:latin typeface="Sitka Display" pitchFamily="2" charset="0"/>
            </a:endParaRPr>
          </a:p>
        </p:txBody>
      </p:sp>
      <p:sp>
        <p:nvSpPr>
          <p:cNvPr id="3" name="Rectangle 1">
            <a:extLst>
              <a:ext uri="{FF2B5EF4-FFF2-40B4-BE49-F238E27FC236}">
                <a16:creationId xmlns:a16="http://schemas.microsoft.com/office/drawing/2014/main" id="{3F0A4671-B0E4-B305-BE35-27FF44F07A0B}"/>
              </a:ext>
            </a:extLst>
          </p:cNvPr>
          <p:cNvSpPr>
            <a:spLocks noChangeArrowheads="1"/>
          </p:cNvSpPr>
          <p:nvPr/>
        </p:nvSpPr>
        <p:spPr bwMode="auto">
          <a:xfrm>
            <a:off x="761786" y="896150"/>
            <a:ext cx="10973014" cy="556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a:lnSpc>
                <a:spcPct val="115000"/>
              </a:lnSpc>
              <a:spcAft>
                <a:spcPts val="800"/>
              </a:spcAft>
              <a:buSzPts val="1000"/>
              <a:buFont typeface="+mj-lt"/>
              <a:buAutoNum type="arabicPeriod"/>
              <a:tabLst>
                <a:tab pos="45720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Understand the purpose and structure of the OSI model.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SzPts val="1000"/>
              <a:buFont typeface="+mj-lt"/>
              <a:buAutoNum type="arabicPeriod"/>
              <a:tabLst>
                <a:tab pos="45720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Learn the functions and responsibilities of each of the seven layers.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SzPts val="1000"/>
              <a:buFont typeface="+mj-lt"/>
              <a:buAutoNum type="arabicPeriod"/>
              <a:tabLst>
                <a:tab pos="45720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Identify real-world examples of protocols and technologies for each layer.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SzPts val="1000"/>
              <a:buFont typeface="+mj-lt"/>
              <a:buAutoNum type="arabicPeriod"/>
              <a:tabLst>
                <a:tab pos="45720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Comprehend how data flows through the layers via encapsulation.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SzPts val="1000"/>
              <a:buFont typeface="+mj-lt"/>
              <a:buAutoNum type="arabicPeriod"/>
              <a:tabLst>
                <a:tab pos="45720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Recognize the OSI model’s role in network design and troubleshooting.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54203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EDBDF-C400-9241-0AE7-6BCB21CDF5B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148470-DE1E-DB0F-8B24-C1FCF2C9810F}"/>
              </a:ext>
            </a:extLst>
          </p:cNvPr>
          <p:cNvSpPr>
            <a:spLocks noGrp="1"/>
          </p:cNvSpPr>
          <p:nvPr>
            <p:ph type="ftr" sz="quarter" idx="11"/>
          </p:nvPr>
        </p:nvSpPr>
        <p:spPr/>
        <p:txBody>
          <a:bodyPr/>
          <a:lstStyle/>
          <a:p>
            <a:r>
              <a:rPr lang="en-US"/>
              <a:t>Newgate university minna ©️ 2022</a:t>
            </a:r>
            <a:endParaRPr lang="en-US" dirty="0"/>
          </a:p>
        </p:txBody>
      </p:sp>
      <p:sp>
        <p:nvSpPr>
          <p:cNvPr id="9" name="TextBox 8">
            <a:extLst>
              <a:ext uri="{FF2B5EF4-FFF2-40B4-BE49-F238E27FC236}">
                <a16:creationId xmlns:a16="http://schemas.microsoft.com/office/drawing/2014/main" id="{C02CF50B-429E-AA8D-BEE8-C3CFBB27602B}"/>
              </a:ext>
            </a:extLst>
          </p:cNvPr>
          <p:cNvSpPr txBox="1"/>
          <p:nvPr/>
        </p:nvSpPr>
        <p:spPr>
          <a:xfrm>
            <a:off x="457200" y="0"/>
            <a:ext cx="11440046" cy="707886"/>
          </a:xfrm>
          <a:prstGeom prst="rect">
            <a:avLst/>
          </a:prstGeom>
          <a:noFill/>
        </p:spPr>
        <p:txBody>
          <a:bodyPr wrap="square">
            <a:spAutoFit/>
          </a:bodyPr>
          <a:lstStyle/>
          <a:p>
            <a:pPr algn="ctr"/>
            <a:r>
              <a:rPr lang="en-US" sz="4000" b="1" dirty="0">
                <a:solidFill>
                  <a:srgbClr val="FF0000"/>
                </a:solidFill>
                <a:latin typeface="Sitka Display" pitchFamily="2" charset="0"/>
                <a:ea typeface="Calibri" panose="020F0502020204030204" pitchFamily="34" charset="0"/>
              </a:rPr>
              <a:t>Open Systems Interconnection (OSI)</a:t>
            </a:r>
            <a:endParaRPr lang="en-US" sz="4000" b="1" dirty="0">
              <a:solidFill>
                <a:srgbClr val="FF0000"/>
              </a:solidFill>
              <a:latin typeface="Sitka Display" pitchFamily="2" charset="0"/>
            </a:endParaRPr>
          </a:p>
        </p:txBody>
      </p:sp>
      <p:pic>
        <p:nvPicPr>
          <p:cNvPr id="4" name="Picture 3" descr="What is the OSI model?">
            <a:extLst>
              <a:ext uri="{FF2B5EF4-FFF2-40B4-BE49-F238E27FC236}">
                <a16:creationId xmlns:a16="http://schemas.microsoft.com/office/drawing/2014/main" id="{34544DE3-5221-6F49-C059-20452B533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887" y="545505"/>
            <a:ext cx="10181114" cy="5589824"/>
          </a:xfrm>
          <a:prstGeom prst="rect">
            <a:avLst/>
          </a:prstGeom>
          <a:noFill/>
          <a:ln>
            <a:noFill/>
          </a:ln>
        </p:spPr>
      </p:pic>
    </p:spTree>
    <p:custDataLst>
      <p:tags r:id="rId1"/>
    </p:custDataLst>
    <p:extLst>
      <p:ext uri="{BB962C8B-B14F-4D97-AF65-F5344CB8AC3E}">
        <p14:creationId xmlns:p14="http://schemas.microsoft.com/office/powerpoint/2010/main" val="17962629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E537B3-D34B-8D60-08D5-6B827C4A98C9}"/>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BD492C17-FEA9-B55F-B84A-F2B07247CD30}"/>
              </a:ext>
            </a:extLst>
          </p:cNvPr>
          <p:cNvSpPr txBox="1"/>
          <p:nvPr/>
        </p:nvSpPr>
        <p:spPr>
          <a:xfrm>
            <a:off x="2533036" y="284035"/>
            <a:ext cx="7156654" cy="5308120"/>
          </a:xfrm>
          <a:prstGeom prst="rect">
            <a:avLst/>
          </a:prstGeom>
          <a:noFill/>
        </p:spPr>
        <p:txBody>
          <a:bodyPr wrap="square">
            <a:spAutoFit/>
          </a:bodyPr>
          <a:lstStyle/>
          <a:p>
            <a:pPr marL="0" marR="0" algn="just">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Acronym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“All People Seem To Need Data Processing”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1. A → Application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2. P → Presentation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S → Session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T → Transport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5.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N → Network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6. D → Data Link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rPr>
              <a:t>7. P → Physical</a:t>
            </a:r>
            <a:endParaRPr lang="en-US" sz="2800" dirty="0"/>
          </a:p>
        </p:txBody>
      </p:sp>
    </p:spTree>
    <p:extLst>
      <p:ext uri="{BB962C8B-B14F-4D97-AF65-F5344CB8AC3E}">
        <p14:creationId xmlns:p14="http://schemas.microsoft.com/office/powerpoint/2010/main" val="130680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AAA72-5A2F-7654-FC6E-91033EAF6CD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6D7F9C-B2BE-36F5-B761-F337BB1AC45F}"/>
              </a:ext>
            </a:extLst>
          </p:cNvPr>
          <p:cNvSpPr>
            <a:spLocks noGrp="1"/>
          </p:cNvSpPr>
          <p:nvPr>
            <p:ph type="ftr" sz="quarter" idx="11"/>
          </p:nvPr>
        </p:nvSpPr>
        <p:spPr/>
        <p:txBody>
          <a:bodyPr/>
          <a:lstStyle/>
          <a:p>
            <a:r>
              <a:rPr lang="en-US"/>
              <a:t>Newgate university minna ©️ 2022</a:t>
            </a:r>
            <a:endParaRPr lang="en-US" dirty="0"/>
          </a:p>
        </p:txBody>
      </p:sp>
      <p:pic>
        <p:nvPicPr>
          <p:cNvPr id="4" name="Picture 3">
            <a:extLst>
              <a:ext uri="{FF2B5EF4-FFF2-40B4-BE49-F238E27FC236}">
                <a16:creationId xmlns:a16="http://schemas.microsoft.com/office/drawing/2014/main" id="{0E5EBB2E-3F83-B442-9A9E-4D09B62EDB62}"/>
              </a:ext>
            </a:extLst>
          </p:cNvPr>
          <p:cNvPicPr>
            <a:picLocks noChangeAspect="1"/>
          </p:cNvPicPr>
          <p:nvPr/>
        </p:nvPicPr>
        <p:blipFill>
          <a:blip r:embed="rId3"/>
          <a:stretch>
            <a:fillRect/>
          </a:stretch>
        </p:blipFill>
        <p:spPr>
          <a:xfrm>
            <a:off x="3797580" y="154997"/>
            <a:ext cx="4711411" cy="6043931"/>
          </a:xfrm>
          <a:prstGeom prst="rect">
            <a:avLst/>
          </a:prstGeom>
        </p:spPr>
      </p:pic>
    </p:spTree>
    <p:custDataLst>
      <p:tags r:id="rId1"/>
    </p:custDataLst>
    <p:extLst>
      <p:ext uri="{BB962C8B-B14F-4D97-AF65-F5344CB8AC3E}">
        <p14:creationId xmlns:p14="http://schemas.microsoft.com/office/powerpoint/2010/main" val="31265537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FDA0-5075-82D2-9D1D-53DCB14D034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BC54D1-2A91-163F-410F-49895A2AEDD9}"/>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D064C7B6-BEE1-7802-9E20-920A48E1447A}"/>
              </a:ext>
            </a:extLst>
          </p:cNvPr>
          <p:cNvSpPr txBox="1"/>
          <p:nvPr/>
        </p:nvSpPr>
        <p:spPr>
          <a:xfrm>
            <a:off x="2503538" y="398211"/>
            <a:ext cx="8203791" cy="5939446"/>
          </a:xfrm>
          <a:prstGeom prst="rect">
            <a:avLst/>
          </a:prstGeom>
          <a:noFill/>
        </p:spPr>
        <p:txBody>
          <a:bodyPr wrap="square">
            <a:spAutoFit/>
          </a:bodyPr>
          <a:lstStyle/>
          <a:p>
            <a:pPr marL="0" marR="0" algn="just">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Bottom to Top Version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If you prefer to remember Physical → Application: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“Please Do Not Throw Sausage Pizza Away”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1. P → Physical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2. D → Data Link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N → Network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T → Transport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5. S → Session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6. P → Presentation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7. A → Application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204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992BD4-C631-8D03-96EB-9197A36570F7}"/>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7C10A750-9F1C-2F9D-E441-923F3B10A905}"/>
              </a:ext>
            </a:extLst>
          </p:cNvPr>
          <p:cNvSpPr txBox="1"/>
          <p:nvPr/>
        </p:nvSpPr>
        <p:spPr>
          <a:xfrm>
            <a:off x="516193" y="726016"/>
            <a:ext cx="10722077" cy="4388445"/>
          </a:xfrm>
          <a:prstGeom prst="rect">
            <a:avLst/>
          </a:prstGeom>
          <a:noFill/>
        </p:spPr>
        <p:txBody>
          <a:bodyPr wrap="square">
            <a:spAutoFit/>
          </a:bodyPr>
          <a:lstStyle/>
          <a:p>
            <a:pPr marL="0" marR="0" algn="just">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1. Physical Layer (Layer 1)</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 Responsible for the transmission and reception of raw bits (0s and 1s) over a physical medium, such as cables, fiber optics, or wireless signals. </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0E60465-D169-3D5A-EA69-48DCB4970B9F}"/>
              </a:ext>
            </a:extLst>
          </p:cNvPr>
          <p:cNvSpPr txBox="1"/>
          <p:nvPr/>
        </p:nvSpPr>
        <p:spPr>
          <a:xfrm>
            <a:off x="457200" y="0"/>
            <a:ext cx="11440046" cy="707886"/>
          </a:xfrm>
          <a:prstGeom prst="rect">
            <a:avLst/>
          </a:prstGeom>
          <a:noFill/>
        </p:spPr>
        <p:txBody>
          <a:bodyPr wrap="square">
            <a:spAutoFit/>
          </a:bodyPr>
          <a:lstStyle/>
          <a:p>
            <a:pPr algn="ctr"/>
            <a:r>
              <a:rPr lang="en-US" sz="4000" b="1" dirty="0">
                <a:solidFill>
                  <a:srgbClr val="FF0000"/>
                </a:solidFill>
                <a:latin typeface="Sitka Display" pitchFamily="2" charset="0"/>
                <a:ea typeface="Calibri" panose="020F0502020204030204" pitchFamily="34" charset="0"/>
              </a:rPr>
              <a:t>Open Systems Interconnection (OSI)</a:t>
            </a:r>
            <a:endParaRPr lang="en-US" sz="4000" b="1" dirty="0">
              <a:solidFill>
                <a:srgbClr val="FF0000"/>
              </a:solidFill>
              <a:latin typeface="Sitka Display" pitchFamily="2" charset="0"/>
            </a:endParaRPr>
          </a:p>
        </p:txBody>
      </p:sp>
    </p:spTree>
    <p:extLst>
      <p:ext uri="{BB962C8B-B14F-4D97-AF65-F5344CB8AC3E}">
        <p14:creationId xmlns:p14="http://schemas.microsoft.com/office/powerpoint/2010/main" val="5972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9234-65E0-A355-4113-9C807CE40E2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6CEFBC-F7A9-848B-DE5B-22859A15BA57}"/>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ADE63AB7-E5CF-8C20-D613-155A21C12B6C}"/>
              </a:ext>
            </a:extLst>
          </p:cNvPr>
          <p:cNvSpPr txBox="1"/>
          <p:nvPr/>
        </p:nvSpPr>
        <p:spPr>
          <a:xfrm>
            <a:off x="516193" y="726016"/>
            <a:ext cx="10722077" cy="5559151"/>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Defines physical characteristics: cables, connectors, voltages, and signal timing.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Handles bit-level transmission (e.g., electrical or optical signals).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Specifies network topology (e.g., bus, star, ring).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Manages modulation (e.g., converting digital bits to analog signals for modems).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563DD6F-B43D-CC61-AE98-4A97BDD488FC}"/>
              </a:ext>
            </a:extLst>
          </p:cNvPr>
          <p:cNvSpPr txBox="1"/>
          <p:nvPr/>
        </p:nvSpPr>
        <p:spPr>
          <a:xfrm>
            <a:off x="457200" y="0"/>
            <a:ext cx="11440046" cy="707886"/>
          </a:xfrm>
          <a:prstGeom prst="rect">
            <a:avLst/>
          </a:prstGeom>
          <a:noFill/>
        </p:spPr>
        <p:txBody>
          <a:bodyPr wrap="square">
            <a:spAutoFit/>
          </a:bodyPr>
          <a:lstStyle/>
          <a:p>
            <a:pPr algn="ctr"/>
            <a:r>
              <a:rPr lang="en-US" sz="4000" b="1" dirty="0">
                <a:solidFill>
                  <a:srgbClr val="FF0000"/>
                </a:solidFill>
                <a:latin typeface="Sitka Display" pitchFamily="2" charset="0"/>
                <a:ea typeface="Calibri" panose="020F0502020204030204" pitchFamily="34" charset="0"/>
              </a:rPr>
              <a:t>Open Systems Interconnection (OSI)</a:t>
            </a:r>
            <a:endParaRPr lang="en-US" sz="4000" b="1" dirty="0">
              <a:solidFill>
                <a:srgbClr val="FF0000"/>
              </a:solidFill>
              <a:latin typeface="Sitka Display" pitchFamily="2" charset="0"/>
            </a:endParaRPr>
          </a:p>
        </p:txBody>
      </p:sp>
    </p:spTree>
    <p:extLst>
      <p:ext uri="{BB962C8B-B14F-4D97-AF65-F5344CB8AC3E}">
        <p14:creationId xmlns:p14="http://schemas.microsoft.com/office/powerpoint/2010/main" val="31052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6F7FB-2C5F-C1DD-D1D1-188C5214484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0ABF4F-3AD5-6FEE-9DE3-FC3B0DC4A3FA}"/>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2C59251C-2897-D9D2-0E5F-AA64F8F4BA35}"/>
              </a:ext>
            </a:extLst>
          </p:cNvPr>
          <p:cNvSpPr txBox="1"/>
          <p:nvPr/>
        </p:nvSpPr>
        <p:spPr>
          <a:xfrm>
            <a:off x="1017639" y="726016"/>
            <a:ext cx="10220631" cy="5311198"/>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Cables: Ethernet (Cat5e, Cat6), fiber optics (SMF, MMF).</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Connectors: RJ45, USB, SC/LC (fiber).</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Wireless: Wi-Fi radio signals (IEEE 802.11), Bluetooth.</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Devices: Hubs, repeaters, physical ports of modems.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rPr>
              <a:t>Standards: RS-232, V.35, 10Base</a:t>
            </a:r>
            <a:endParaRPr lang="en-US"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FFEB5E2-0225-DCA2-21AA-4496A3B57D5B}"/>
              </a:ext>
            </a:extLst>
          </p:cNvPr>
          <p:cNvSpPr txBox="1"/>
          <p:nvPr/>
        </p:nvSpPr>
        <p:spPr>
          <a:xfrm>
            <a:off x="457200" y="0"/>
            <a:ext cx="11440046" cy="707886"/>
          </a:xfrm>
          <a:prstGeom prst="rect">
            <a:avLst/>
          </a:prstGeom>
          <a:noFill/>
        </p:spPr>
        <p:txBody>
          <a:bodyPr wrap="square">
            <a:spAutoFit/>
          </a:bodyPr>
          <a:lstStyle/>
          <a:p>
            <a:pPr algn="ctr"/>
            <a:r>
              <a:rPr lang="en-US" sz="4000" b="1" dirty="0">
                <a:solidFill>
                  <a:srgbClr val="FF0000"/>
                </a:solidFill>
                <a:latin typeface="Sitka Display" pitchFamily="2" charset="0"/>
                <a:ea typeface="Calibri" panose="020F0502020204030204" pitchFamily="34" charset="0"/>
              </a:rPr>
              <a:t>Open Systems Interconnection (OSI)</a:t>
            </a:r>
            <a:endParaRPr lang="en-US" sz="4000" b="1" dirty="0">
              <a:solidFill>
                <a:srgbClr val="FF0000"/>
              </a:solidFill>
              <a:latin typeface="Sitka Display" pitchFamily="2" charset="0"/>
            </a:endParaRPr>
          </a:p>
        </p:txBody>
      </p:sp>
    </p:spTree>
    <p:extLst>
      <p:ext uri="{BB962C8B-B14F-4D97-AF65-F5344CB8AC3E}">
        <p14:creationId xmlns:p14="http://schemas.microsoft.com/office/powerpoint/2010/main" val="238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E7FCA-39B7-66C1-F604-27E514601E5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7209A8-6E3B-ACAF-85D9-DA9845F15B80}"/>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3EE99161-D624-6738-3535-C494AC8E43F4}"/>
              </a:ext>
            </a:extLst>
          </p:cNvPr>
          <p:cNvSpPr txBox="1"/>
          <p:nvPr/>
        </p:nvSpPr>
        <p:spPr>
          <a:xfrm>
            <a:off x="516193" y="726016"/>
            <a:ext cx="10722077" cy="4385496"/>
          </a:xfrm>
          <a:prstGeom prst="rect">
            <a:avLst/>
          </a:prstGeom>
          <a:noFill/>
        </p:spPr>
        <p:txBody>
          <a:bodyPr wrap="square">
            <a:spAutoFit/>
          </a:bodyPr>
          <a:lstStyle/>
          <a:p>
            <a:pPr marL="0" marR="0" algn="just">
              <a:lnSpc>
                <a:spcPct val="115000"/>
              </a:lnSpc>
              <a:spcAft>
                <a:spcPts val="800"/>
              </a:spcAft>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2. Data Link Layer (Layer 2)</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4000" b="1" kern="100" dirty="0">
                <a:effectLst/>
                <a:latin typeface="Times New Roman" panose="02020603050405020304" pitchFamily="18" charset="0"/>
                <a:ea typeface="Calibri" panose="020F0502020204030204" pitchFamily="34" charset="0"/>
              </a:rPr>
              <a:t>Function</a:t>
            </a:r>
            <a:r>
              <a:rPr lang="en-US" sz="4000" kern="100" dirty="0">
                <a:effectLst/>
                <a:latin typeface="Times New Roman" panose="02020603050405020304" pitchFamily="18" charset="0"/>
                <a:ea typeface="Calibri" panose="020F0502020204030204" pitchFamily="34" charset="0"/>
              </a:rPr>
              <a:t>: Ensures reliable data transfer between two directly connected nodes, handling error detection and correction, and managing access to the physical medium.</a:t>
            </a:r>
            <a:r>
              <a:rPr lang="en-US" sz="4000" kern="0" dirty="0">
                <a:effectLst/>
                <a:latin typeface="Times New Roman" panose="02020603050405020304" pitchFamily="18" charset="0"/>
                <a:ea typeface="Times New Roman" panose="02020603050405020304" pitchFamily="18" charset="0"/>
              </a:rPr>
              <a:t> It Prepares data for the physical network and It Uses </a:t>
            </a:r>
            <a:r>
              <a:rPr lang="en-US" sz="4000" b="1" kern="0" dirty="0">
                <a:effectLst/>
                <a:latin typeface="Times New Roman" panose="02020603050405020304" pitchFamily="18" charset="0"/>
                <a:ea typeface="Times New Roman" panose="02020603050405020304" pitchFamily="18" charset="0"/>
              </a:rPr>
              <a:t>MAC addresses</a:t>
            </a:r>
            <a:r>
              <a:rPr lang="en-US" sz="4000" kern="0" dirty="0">
                <a:effectLst/>
                <a:latin typeface="Times New Roman" panose="02020603050405020304" pitchFamily="18" charset="0"/>
                <a:ea typeface="Times New Roman" panose="02020603050405020304" pitchFamily="18" charset="0"/>
              </a:rPr>
              <a:t>.</a:t>
            </a:r>
            <a:endParaRPr lang="en-US" sz="4000" kern="1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7CCE8300-F6A1-F645-927C-247F662AA2CD}"/>
              </a:ext>
            </a:extLst>
          </p:cNvPr>
          <p:cNvSpPr txBox="1"/>
          <p:nvPr/>
        </p:nvSpPr>
        <p:spPr>
          <a:xfrm>
            <a:off x="457200" y="0"/>
            <a:ext cx="11440046" cy="707886"/>
          </a:xfrm>
          <a:prstGeom prst="rect">
            <a:avLst/>
          </a:prstGeom>
          <a:noFill/>
        </p:spPr>
        <p:txBody>
          <a:bodyPr wrap="square">
            <a:spAutoFit/>
          </a:bodyPr>
          <a:lstStyle/>
          <a:p>
            <a:pPr algn="ctr"/>
            <a:r>
              <a:rPr lang="en-US" sz="4000" b="1" dirty="0">
                <a:solidFill>
                  <a:srgbClr val="FF0000"/>
                </a:solidFill>
                <a:latin typeface="Sitka Display" pitchFamily="2" charset="0"/>
                <a:ea typeface="Calibri" panose="020F0502020204030204" pitchFamily="34" charset="0"/>
              </a:rPr>
              <a:t>Open Systems Interconnection (OSI)</a:t>
            </a:r>
            <a:endParaRPr lang="en-US" sz="4000" b="1" dirty="0">
              <a:solidFill>
                <a:srgbClr val="FF0000"/>
              </a:solidFill>
              <a:latin typeface="Sitka Display" pitchFamily="2" charset="0"/>
            </a:endParaRPr>
          </a:p>
        </p:txBody>
      </p:sp>
    </p:spTree>
    <p:extLst>
      <p:ext uri="{BB962C8B-B14F-4D97-AF65-F5344CB8AC3E}">
        <p14:creationId xmlns:p14="http://schemas.microsoft.com/office/powerpoint/2010/main" val="1306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FA0266-AC85-2332-C218-84F6C8FDC65E}"/>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8D56DF43-2D0B-04EA-45B3-749AE86F4FDF}"/>
              </a:ext>
            </a:extLst>
          </p:cNvPr>
          <p:cNvSpPr txBox="1"/>
          <p:nvPr/>
        </p:nvSpPr>
        <p:spPr>
          <a:xfrm>
            <a:off x="206476" y="206478"/>
            <a:ext cx="11985523" cy="4689554"/>
          </a:xfrm>
          <a:prstGeom prst="rect">
            <a:avLst/>
          </a:prstGeom>
          <a:noFill/>
        </p:spPr>
        <p:txBody>
          <a:bodyPr wrap="square">
            <a:spAutoFit/>
          </a:bodyPr>
          <a:lstStyle/>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Frames data by adding headers and trailers (e.g., Ethernet frames).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Performs error detection (e.g., Cyclic Redundancy Check - CRC).</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Manages flow control to prevent overwhelming the receiver.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Uses Media Access Control (MAC) addresses for device identification.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Handles access methods (e.g., CSMA/CD for Ethernet, CSMA/CA for Wi-Fi).</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8742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F35A42-E429-031E-D545-FF8F30303F89}"/>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AC3CA80E-7D59-88E1-F8B5-A6660C670DDC}"/>
              </a:ext>
            </a:extLst>
          </p:cNvPr>
          <p:cNvSpPr txBox="1"/>
          <p:nvPr/>
        </p:nvSpPr>
        <p:spPr>
          <a:xfrm>
            <a:off x="796413" y="-176981"/>
            <a:ext cx="11395587" cy="5559151"/>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Protocols: Ethernet (IEEE 802.3), Point-to-Point Protocol (PPP), HDLC.</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Technologies: Wi-Fi (IEEE 802.11), VLANs, Frame Relay.</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Devices: Switches, bridges, Network Interface Cards (NICs).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Example: MAC address (e.g., 00: 1A:2B: 3C:4D:5E).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244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D46EE6-46D6-6F8A-CC6B-0C4A6B8B356C}"/>
              </a:ext>
            </a:extLst>
          </p:cNvPr>
          <p:cNvSpPr>
            <a:spLocks noGrp="1"/>
          </p:cNvSpPr>
          <p:nvPr>
            <p:ph type="ftr" sz="quarter" idx="11"/>
          </p:nvPr>
        </p:nvSpPr>
        <p:spPr/>
        <p:txBody>
          <a:bodyPr/>
          <a:lstStyle/>
          <a:p>
            <a:r>
              <a:rPr lang="en-US"/>
              <a:t>Newgate university minna ©️ 2022</a:t>
            </a:r>
            <a:endParaRPr lang="en-US" dirty="0"/>
          </a:p>
        </p:txBody>
      </p:sp>
      <p:pic>
        <p:nvPicPr>
          <p:cNvPr id="3" name="Picture 2" descr="OSI Model Reference Guide (With Examples)">
            <a:extLst>
              <a:ext uri="{FF2B5EF4-FFF2-40B4-BE49-F238E27FC236}">
                <a16:creationId xmlns:a16="http://schemas.microsoft.com/office/drawing/2014/main" id="{5765258D-CDD6-1687-E209-42EA7013D3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2545" y="147484"/>
            <a:ext cx="9135398" cy="6090265"/>
          </a:xfrm>
          <a:prstGeom prst="rect">
            <a:avLst/>
          </a:prstGeom>
          <a:noFill/>
          <a:ln>
            <a:noFill/>
          </a:ln>
        </p:spPr>
      </p:pic>
    </p:spTree>
    <p:extLst>
      <p:ext uri="{BB962C8B-B14F-4D97-AF65-F5344CB8AC3E}">
        <p14:creationId xmlns:p14="http://schemas.microsoft.com/office/powerpoint/2010/main" val="1467941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D50DBC-D3D2-005D-1309-0FE36C05A1EA}"/>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7A57891D-BE41-1ECB-B13A-0F81C5821CB7}"/>
              </a:ext>
            </a:extLst>
          </p:cNvPr>
          <p:cNvSpPr txBox="1"/>
          <p:nvPr/>
        </p:nvSpPr>
        <p:spPr>
          <a:xfrm>
            <a:off x="221226" y="427703"/>
            <a:ext cx="11533239" cy="4912627"/>
          </a:xfrm>
          <a:prstGeom prst="rect">
            <a:avLst/>
          </a:prstGeom>
          <a:noFill/>
        </p:spPr>
        <p:txBody>
          <a:bodyPr wrap="square">
            <a:spAutoFit/>
          </a:bodyPr>
          <a:lstStyle/>
          <a:p>
            <a:pPr marL="0" marR="0" algn="just">
              <a:lnSpc>
                <a:spcPct val="115000"/>
              </a:lnSpc>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Network Layer (Layer 3)</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5400" kern="100" dirty="0">
                <a:effectLst/>
                <a:latin typeface="Times New Roman" panose="02020603050405020304" pitchFamily="18" charset="0"/>
                <a:ea typeface="Calibri" panose="020F0502020204030204" pitchFamily="34" charset="0"/>
                <a:cs typeface="Times New Roman" panose="02020603050405020304" pitchFamily="18" charset="0"/>
              </a:rPr>
              <a:t>: Manages logical addressing and routing of data packets across multiple networks to reach the intended destination.</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232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25B3B9-11C1-7E8D-16F1-84D0761B1960}"/>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D440BA04-3ACD-3A0A-0D12-FC04702BAB73}"/>
              </a:ext>
            </a:extLst>
          </p:cNvPr>
          <p:cNvSpPr txBox="1"/>
          <p:nvPr/>
        </p:nvSpPr>
        <p:spPr>
          <a:xfrm>
            <a:off x="575187" y="294969"/>
            <a:ext cx="10825317" cy="4705199"/>
          </a:xfrm>
          <a:prstGeom prst="rect">
            <a:avLst/>
          </a:prstGeom>
          <a:noFill/>
        </p:spPr>
        <p:txBody>
          <a:bodyPr wrap="square">
            <a:spAutoFit/>
          </a:bodyPr>
          <a:lstStyle/>
          <a:p>
            <a:pPr marL="0" marR="0" algn="just">
              <a:lnSpc>
                <a:spcPct val="115000"/>
              </a:lnSpc>
              <a:spcAft>
                <a:spcPts val="800"/>
              </a:spcAft>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Assigns logical addresses (e.g., IP addresses).</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Determines optimal paths for data (routing).</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Handles packet forwarding, fragmentation, and reassembly.</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Supports inter-network communication.</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48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197E-DFE5-454F-97EB-D231F660C7A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E6F97B-46A7-1AE8-DAB2-FE9562C48394}"/>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3CF0D370-0977-4862-1151-764784C27990}"/>
              </a:ext>
            </a:extLst>
          </p:cNvPr>
          <p:cNvSpPr txBox="1"/>
          <p:nvPr/>
        </p:nvSpPr>
        <p:spPr>
          <a:xfrm>
            <a:off x="983673" y="33086"/>
            <a:ext cx="11042072" cy="5816977"/>
          </a:xfrm>
          <a:prstGeom prst="rect">
            <a:avLst/>
          </a:prstGeom>
          <a:noFill/>
        </p:spPr>
        <p:txBody>
          <a:bodyPr wrap="square">
            <a:spAutoFit/>
          </a:bodyPr>
          <a:lstStyle/>
          <a:p>
            <a:r>
              <a:rPr lang="en-US" sz="4000" b="1" dirty="0"/>
              <a:t>Typical Uses of Straight-Through Cable:</a:t>
            </a:r>
            <a:endParaRPr lang="en-US" sz="4000" dirty="0"/>
          </a:p>
          <a:p>
            <a:pPr marL="571500" indent="-571500">
              <a:buFont typeface="Wingdings" panose="05000000000000000000" pitchFamily="2" charset="2"/>
              <a:buChar char="q"/>
            </a:pPr>
            <a:r>
              <a:rPr lang="en-US" sz="3600" dirty="0"/>
              <a:t>Connect a computer to a switch or hub's normal port.</a:t>
            </a:r>
          </a:p>
          <a:p>
            <a:pPr marL="571500" indent="-571500">
              <a:buFont typeface="Wingdings" panose="05000000000000000000" pitchFamily="2" charset="2"/>
              <a:buChar char="q"/>
            </a:pPr>
            <a:r>
              <a:rPr lang="en-US" sz="3600" dirty="0"/>
              <a:t>Connect a computer to a cable/DSL modem's LAN port.</a:t>
            </a:r>
          </a:p>
          <a:p>
            <a:pPr marL="571500" indent="-571500">
              <a:buFont typeface="Wingdings" panose="05000000000000000000" pitchFamily="2" charset="2"/>
              <a:buChar char="q"/>
            </a:pPr>
            <a:r>
              <a:rPr lang="en-US" sz="3600" dirty="0"/>
              <a:t>Connect a router's WAN port to a modem's LAN port.</a:t>
            </a:r>
          </a:p>
          <a:p>
            <a:pPr marL="571500" indent="-571500">
              <a:buFont typeface="Wingdings" panose="05000000000000000000" pitchFamily="2" charset="2"/>
              <a:buChar char="q"/>
            </a:pPr>
            <a:r>
              <a:rPr lang="en-US" sz="3600" dirty="0"/>
              <a:t>Connect a router's LAN port to a switch/hub's uplink port (for expanding network).</a:t>
            </a:r>
          </a:p>
          <a:p>
            <a:pPr marL="571500" indent="-571500">
              <a:buFont typeface="Wingdings" panose="05000000000000000000" pitchFamily="2" charset="2"/>
              <a:buChar char="q"/>
            </a:pPr>
            <a:r>
              <a:rPr lang="en-US" sz="3600" dirty="0"/>
              <a:t>Connect two switches/hubs with one uplink </a:t>
            </a:r>
            <a:r>
              <a:rPr lang="en-US" sz="4000" dirty="0"/>
              <a:t>port and one normal port.</a:t>
            </a:r>
          </a:p>
        </p:txBody>
      </p:sp>
    </p:spTree>
    <p:custDataLst>
      <p:tags r:id="rId1"/>
    </p:custDataLst>
    <p:extLst>
      <p:ext uri="{BB962C8B-B14F-4D97-AF65-F5344CB8AC3E}">
        <p14:creationId xmlns:p14="http://schemas.microsoft.com/office/powerpoint/2010/main" val="18109233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B5E5C3-A7C0-46EC-158E-9E72774CB6D2}"/>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D377E79F-76EE-F43C-4EC5-25100FC7D26B}"/>
              </a:ext>
            </a:extLst>
          </p:cNvPr>
          <p:cNvSpPr txBox="1"/>
          <p:nvPr/>
        </p:nvSpPr>
        <p:spPr>
          <a:xfrm>
            <a:off x="147484" y="737419"/>
            <a:ext cx="12044516" cy="3714158"/>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Protocols: Internet Protocol (IP - IPv4, IPv6), ICMP, IPsec.</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Devices: Routers, Layer 3 switches.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Routing Protocols: OSPF, BGP, RIP.</a:t>
            </a:r>
          </a:p>
          <a:p>
            <a:pPr marL="742950" lvl="1" indent="-285750" algn="just">
              <a:lnSpc>
                <a:spcPct val="115000"/>
              </a:lnSpc>
              <a:spcAft>
                <a:spcPts val="800"/>
              </a:spcAft>
              <a:buFont typeface="Wingdings" panose="05000000000000000000" pitchFamily="2" charset="2"/>
              <a:buChar cha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Example: IP address (e.g., 192.168.1.1).</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173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90ABD-F761-BFEE-1197-350B361A137E}"/>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541D9677-0B22-8997-ADFE-FB84B6A99544}"/>
              </a:ext>
            </a:extLst>
          </p:cNvPr>
          <p:cNvSpPr txBox="1"/>
          <p:nvPr/>
        </p:nvSpPr>
        <p:spPr>
          <a:xfrm>
            <a:off x="339214" y="427702"/>
            <a:ext cx="11852786" cy="4388445"/>
          </a:xfrm>
          <a:prstGeom prst="rect">
            <a:avLst/>
          </a:prstGeom>
          <a:noFill/>
        </p:spPr>
        <p:txBody>
          <a:bodyPr wrap="square">
            <a:spAutoFit/>
          </a:bodyPr>
          <a:lstStyle/>
          <a:p>
            <a:pPr marL="0" marR="0" algn="just">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4. Transport Layer (Layer 4)</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 Provides reliable or unreliable end-to-end data transfer between hosts, ensuring data arrives complete, in order, or quickly as needed.</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075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E9F6AA-CDCF-9F1D-3CCD-6FECF39BD20D}"/>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50680FA5-E3AA-F42B-1146-A6942449BC9B}"/>
              </a:ext>
            </a:extLst>
          </p:cNvPr>
          <p:cNvSpPr txBox="1"/>
          <p:nvPr/>
        </p:nvSpPr>
        <p:spPr>
          <a:xfrm>
            <a:off x="663676" y="162232"/>
            <a:ext cx="11135033" cy="5661743"/>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Segments and reassembles data for transmission.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Manages flow control (e.g., TCP windowing).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Performs error detection and retransmission (for reliable protocols).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Supports connection-oriented (e.g., TCP) or connectionless (e.g., UDP) communication.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Uses port numbers to identify applications.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445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E7D603-6A0C-ABA2-7AA1-1F5C6D754885}"/>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670E2CC5-D864-9D2E-A3A9-6591E438DA61}"/>
              </a:ext>
            </a:extLst>
          </p:cNvPr>
          <p:cNvSpPr txBox="1"/>
          <p:nvPr/>
        </p:nvSpPr>
        <p:spPr>
          <a:xfrm>
            <a:off x="353960" y="191730"/>
            <a:ext cx="11474245" cy="4173793"/>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9144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Protocols: Transmission Control Protocol (TCP), User Datagram Protocol (UDP).</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9144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Port Numbers: 80 (HTTP), 443 (HTTPS), 53 (DNS).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9144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Technologies: TCP three-way handshake, UDP for streaming.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508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82E4B6-99BD-EEE4-8633-37F8C0FBEDC6}"/>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AEF0DECE-ACFF-6B68-6153-30C461BB08A0}"/>
              </a:ext>
            </a:extLst>
          </p:cNvPr>
          <p:cNvSpPr txBox="1"/>
          <p:nvPr/>
        </p:nvSpPr>
        <p:spPr>
          <a:xfrm>
            <a:off x="1430594" y="139799"/>
            <a:ext cx="9778180" cy="646331"/>
          </a:xfrm>
          <a:prstGeom prst="rect">
            <a:avLst/>
          </a:prstGeom>
          <a:noFill/>
        </p:spPr>
        <p:txBody>
          <a:bodyPr wrap="square">
            <a:spAutoFit/>
          </a:bodyPr>
          <a:lstStyle/>
          <a:p>
            <a:r>
              <a:rPr lang="en-US" sz="3600" b="1" dirty="0"/>
              <a:t>MORE EXPLANATION ON TCP AND UDP</a:t>
            </a:r>
          </a:p>
        </p:txBody>
      </p:sp>
      <p:sp>
        <p:nvSpPr>
          <p:cNvPr id="6" name="TextBox 5">
            <a:extLst>
              <a:ext uri="{FF2B5EF4-FFF2-40B4-BE49-F238E27FC236}">
                <a16:creationId xmlns:a16="http://schemas.microsoft.com/office/drawing/2014/main" id="{3CF5AA3F-3328-A72D-818D-E0B4F7646551}"/>
              </a:ext>
            </a:extLst>
          </p:cNvPr>
          <p:cNvSpPr txBox="1"/>
          <p:nvPr/>
        </p:nvSpPr>
        <p:spPr>
          <a:xfrm>
            <a:off x="1061884" y="1061884"/>
            <a:ext cx="10515600" cy="4524315"/>
          </a:xfrm>
          <a:prstGeom prst="rect">
            <a:avLst/>
          </a:prstGeom>
          <a:noFill/>
        </p:spPr>
        <p:txBody>
          <a:bodyPr wrap="square">
            <a:spAutoFit/>
          </a:bodyPr>
          <a:lstStyle/>
          <a:p>
            <a:r>
              <a:rPr lang="en-US" sz="3600" b="1" dirty="0"/>
              <a:t>TCP – “Talk Carefully Protocol”</a:t>
            </a:r>
          </a:p>
          <a:p>
            <a:r>
              <a:rPr lang="en-US" sz="3600" dirty="0"/>
              <a:t>Think of TCP like </a:t>
            </a:r>
            <a:r>
              <a:rPr lang="en-US" sz="3600" b="1" dirty="0"/>
              <a:t>a phone call</a:t>
            </a:r>
            <a:r>
              <a:rPr lang="en-US" sz="3600" dirty="0"/>
              <a:t>.</a:t>
            </a:r>
          </a:p>
          <a:p>
            <a:r>
              <a:rPr lang="en-US" sz="3600" dirty="0"/>
              <a:t>When you call someone:</a:t>
            </a:r>
          </a:p>
          <a:p>
            <a:pPr>
              <a:buFont typeface="Arial" panose="020B0604020202020204" pitchFamily="34" charset="0"/>
              <a:buChar char="•"/>
            </a:pPr>
            <a:r>
              <a:rPr lang="en-US" sz="3600" dirty="0"/>
              <a:t>You confirm they picked the call (</a:t>
            </a:r>
            <a:r>
              <a:rPr lang="en-US" sz="3600" b="1" dirty="0"/>
              <a:t>connection</a:t>
            </a:r>
            <a:r>
              <a:rPr lang="en-US" sz="3600" dirty="0"/>
              <a:t>)</a:t>
            </a:r>
          </a:p>
          <a:p>
            <a:pPr>
              <a:buFont typeface="Arial" panose="020B0604020202020204" pitchFamily="34" charset="0"/>
              <a:buChar char="•"/>
            </a:pPr>
            <a:r>
              <a:rPr lang="en-US" sz="3600" dirty="0"/>
              <a:t>You speak slowly and clearly</a:t>
            </a:r>
          </a:p>
          <a:p>
            <a:pPr>
              <a:buFont typeface="Arial" panose="020B0604020202020204" pitchFamily="34" charset="0"/>
              <a:buChar char="•"/>
            </a:pPr>
            <a:r>
              <a:rPr lang="en-US" sz="3600" dirty="0"/>
              <a:t>If the person didn’t hear you, you repeat (</a:t>
            </a:r>
            <a:r>
              <a:rPr lang="en-US" sz="3600" b="1" dirty="0"/>
              <a:t>retransmission</a:t>
            </a:r>
            <a:r>
              <a:rPr lang="en-US" sz="3600" dirty="0"/>
              <a:t>)</a:t>
            </a:r>
          </a:p>
          <a:p>
            <a:pPr>
              <a:buFont typeface="Arial" panose="020B0604020202020204" pitchFamily="34" charset="0"/>
              <a:buChar char="•"/>
            </a:pPr>
            <a:r>
              <a:rPr lang="en-US" sz="3600" dirty="0"/>
              <a:t>Both of you take turns talking (</a:t>
            </a:r>
            <a:r>
              <a:rPr lang="en-US" sz="3600" b="1" dirty="0"/>
              <a:t>order is maintained</a:t>
            </a:r>
            <a:r>
              <a:rPr lang="en-US" sz="3600" dirty="0"/>
              <a:t>)</a:t>
            </a:r>
          </a:p>
        </p:txBody>
      </p:sp>
    </p:spTree>
    <p:extLst>
      <p:ext uri="{BB962C8B-B14F-4D97-AF65-F5344CB8AC3E}">
        <p14:creationId xmlns:p14="http://schemas.microsoft.com/office/powerpoint/2010/main" val="2577184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7D9449-9DF7-4ABA-5557-556185D32923}"/>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8AB78B46-7C3C-152E-581B-8A166DEF1755}"/>
              </a:ext>
            </a:extLst>
          </p:cNvPr>
          <p:cNvSpPr txBox="1"/>
          <p:nvPr/>
        </p:nvSpPr>
        <p:spPr>
          <a:xfrm>
            <a:off x="383458" y="206477"/>
            <a:ext cx="11518489" cy="4832092"/>
          </a:xfrm>
          <a:prstGeom prst="rect">
            <a:avLst/>
          </a:prstGeom>
          <a:noFill/>
        </p:spPr>
        <p:txBody>
          <a:bodyPr wrap="square">
            <a:spAutoFit/>
          </a:bodyPr>
          <a:lstStyle/>
          <a:p>
            <a:r>
              <a:rPr lang="en-US" sz="4400" b="1" dirty="0"/>
              <a:t>TCP Characteristics:</a:t>
            </a:r>
          </a:p>
          <a:p>
            <a:pPr>
              <a:buFont typeface="Arial" panose="020B0604020202020204" pitchFamily="34" charset="0"/>
              <a:buChar char="•"/>
            </a:pPr>
            <a:r>
              <a:rPr lang="en-US" sz="4400" b="1" dirty="0"/>
              <a:t>Connection-oriented</a:t>
            </a:r>
            <a:r>
              <a:rPr lang="en-US" sz="4400" dirty="0"/>
              <a:t> (handshake before sending data)</a:t>
            </a:r>
          </a:p>
          <a:p>
            <a:pPr>
              <a:buFont typeface="Arial" panose="020B0604020202020204" pitchFamily="34" charset="0"/>
              <a:buChar char="•"/>
            </a:pPr>
            <a:r>
              <a:rPr lang="en-US" sz="4400" b="1" dirty="0"/>
              <a:t>Reliable</a:t>
            </a:r>
            <a:r>
              <a:rPr lang="en-US" sz="4400" dirty="0"/>
              <a:t> (no missing data)</a:t>
            </a:r>
          </a:p>
          <a:p>
            <a:pPr>
              <a:buFont typeface="Arial" panose="020B0604020202020204" pitchFamily="34" charset="0"/>
              <a:buChar char="•"/>
            </a:pPr>
            <a:r>
              <a:rPr lang="en-US" sz="4400" b="1" dirty="0"/>
              <a:t>Data arrives in order</a:t>
            </a:r>
            <a:endParaRPr lang="en-US" sz="4400" dirty="0"/>
          </a:p>
          <a:p>
            <a:pPr>
              <a:buFont typeface="Arial" panose="020B0604020202020204" pitchFamily="34" charset="0"/>
              <a:buChar char="•"/>
            </a:pPr>
            <a:r>
              <a:rPr lang="en-US" sz="4400" b="1" dirty="0"/>
              <a:t>Slower</a:t>
            </a:r>
            <a:r>
              <a:rPr lang="en-US" sz="4400" dirty="0"/>
              <a:t> (because of checks and confirmations)</a:t>
            </a:r>
          </a:p>
          <a:p>
            <a:pPr>
              <a:buFont typeface="Arial" panose="020B0604020202020204" pitchFamily="34" charset="0"/>
              <a:buChar char="•"/>
            </a:pPr>
            <a:r>
              <a:rPr lang="en-US" sz="4400" dirty="0"/>
              <a:t>Used where accuracy is important.</a:t>
            </a:r>
          </a:p>
        </p:txBody>
      </p:sp>
    </p:spTree>
    <p:extLst>
      <p:ext uri="{BB962C8B-B14F-4D97-AF65-F5344CB8AC3E}">
        <p14:creationId xmlns:p14="http://schemas.microsoft.com/office/powerpoint/2010/main" val="1172396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5AE90D-A038-FE11-B7B6-74F0AF976D2E}"/>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38730ED2-9339-A0A0-2E44-68CCE3F79CA5}"/>
              </a:ext>
            </a:extLst>
          </p:cNvPr>
          <p:cNvSpPr txBox="1"/>
          <p:nvPr/>
        </p:nvSpPr>
        <p:spPr>
          <a:xfrm>
            <a:off x="988142" y="663677"/>
            <a:ext cx="10722077" cy="3477875"/>
          </a:xfrm>
          <a:prstGeom prst="rect">
            <a:avLst/>
          </a:prstGeom>
          <a:noFill/>
        </p:spPr>
        <p:txBody>
          <a:bodyPr wrap="square">
            <a:spAutoFit/>
          </a:bodyPr>
          <a:lstStyle/>
          <a:p>
            <a:r>
              <a:rPr lang="en-US" sz="4400" b="1" dirty="0"/>
              <a:t>Examples of where TCP is used:</a:t>
            </a:r>
          </a:p>
          <a:p>
            <a:pPr>
              <a:buFont typeface="Arial" panose="020B0604020202020204" pitchFamily="34" charset="0"/>
              <a:buChar char="•"/>
            </a:pPr>
            <a:r>
              <a:rPr lang="en-US" sz="4400" dirty="0"/>
              <a:t>Web browsing (HTTP/HTTPS)</a:t>
            </a:r>
          </a:p>
          <a:p>
            <a:pPr>
              <a:buFont typeface="Arial" panose="020B0604020202020204" pitchFamily="34" charset="0"/>
              <a:buChar char="•"/>
            </a:pPr>
            <a:r>
              <a:rPr lang="en-US" sz="4400" dirty="0"/>
              <a:t>Email (SMTP)</a:t>
            </a:r>
          </a:p>
          <a:p>
            <a:pPr>
              <a:buFont typeface="Arial" panose="020B0604020202020204" pitchFamily="34" charset="0"/>
              <a:buChar char="•"/>
            </a:pPr>
            <a:r>
              <a:rPr lang="en-US" sz="4400" dirty="0"/>
              <a:t>File transfer (FTP)</a:t>
            </a:r>
          </a:p>
          <a:p>
            <a:pPr>
              <a:buFont typeface="Arial" panose="020B0604020202020204" pitchFamily="34" charset="0"/>
              <a:buChar char="•"/>
            </a:pPr>
            <a:r>
              <a:rPr lang="en-US" sz="4400" dirty="0"/>
              <a:t>Banking apps</a:t>
            </a:r>
          </a:p>
        </p:txBody>
      </p:sp>
    </p:spTree>
    <p:extLst>
      <p:ext uri="{BB962C8B-B14F-4D97-AF65-F5344CB8AC3E}">
        <p14:creationId xmlns:p14="http://schemas.microsoft.com/office/powerpoint/2010/main" val="255168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77F6F7-CBDC-1798-6E8B-71FD3F36146A}"/>
              </a:ext>
            </a:extLst>
          </p:cNvPr>
          <p:cNvSpPr>
            <a:spLocks noGrp="1"/>
          </p:cNvSpPr>
          <p:nvPr>
            <p:ph type="ftr" sz="quarter" idx="11"/>
          </p:nvPr>
        </p:nvSpPr>
        <p:spPr/>
        <p:txBody>
          <a:bodyPr/>
          <a:lstStyle/>
          <a:p>
            <a:r>
              <a:rPr lang="en-US"/>
              <a:t>Newgate university minna ©️ 2022</a:t>
            </a:r>
            <a:endParaRPr lang="en-US" dirty="0"/>
          </a:p>
        </p:txBody>
      </p:sp>
      <p:graphicFrame>
        <p:nvGraphicFramePr>
          <p:cNvPr id="5" name="Table 4">
            <a:extLst>
              <a:ext uri="{FF2B5EF4-FFF2-40B4-BE49-F238E27FC236}">
                <a16:creationId xmlns:a16="http://schemas.microsoft.com/office/drawing/2014/main" id="{CF54357E-3B20-8286-D87B-7B84736A1CEB}"/>
              </a:ext>
            </a:extLst>
          </p:cNvPr>
          <p:cNvGraphicFramePr>
            <a:graphicFrameLocks noGrp="1"/>
          </p:cNvGraphicFramePr>
          <p:nvPr>
            <p:extLst>
              <p:ext uri="{D42A27DB-BD31-4B8C-83A1-F6EECF244321}">
                <p14:modId xmlns:p14="http://schemas.microsoft.com/office/powerpoint/2010/main" val="1246170848"/>
              </p:ext>
            </p:extLst>
          </p:nvPr>
        </p:nvGraphicFramePr>
        <p:xfrm>
          <a:off x="1032387" y="457200"/>
          <a:ext cx="10216638" cy="5085534"/>
        </p:xfrm>
        <a:graphic>
          <a:graphicData uri="http://schemas.openxmlformats.org/drawingml/2006/table">
            <a:tbl>
              <a:tblPr/>
              <a:tblGrid>
                <a:gridCol w="3405546">
                  <a:extLst>
                    <a:ext uri="{9D8B030D-6E8A-4147-A177-3AD203B41FA5}">
                      <a16:colId xmlns:a16="http://schemas.microsoft.com/office/drawing/2014/main" val="2982147072"/>
                    </a:ext>
                  </a:extLst>
                </a:gridCol>
                <a:gridCol w="3405546">
                  <a:extLst>
                    <a:ext uri="{9D8B030D-6E8A-4147-A177-3AD203B41FA5}">
                      <a16:colId xmlns:a16="http://schemas.microsoft.com/office/drawing/2014/main" val="2862685983"/>
                    </a:ext>
                  </a:extLst>
                </a:gridCol>
                <a:gridCol w="3405546">
                  <a:extLst>
                    <a:ext uri="{9D8B030D-6E8A-4147-A177-3AD203B41FA5}">
                      <a16:colId xmlns:a16="http://schemas.microsoft.com/office/drawing/2014/main" val="1937349866"/>
                    </a:ext>
                  </a:extLst>
                </a:gridCol>
              </a:tblGrid>
              <a:tr h="669789">
                <a:tc>
                  <a:txBody>
                    <a:bodyPr/>
                    <a:lstStyle/>
                    <a:p>
                      <a:r>
                        <a:rPr lang="en-US" sz="3200" b="1">
                          <a:solidFill>
                            <a:srgbClr val="FF0000"/>
                          </a:solidFill>
                        </a:rPr>
                        <a:t>Feature</a:t>
                      </a:r>
                    </a:p>
                  </a:txBody>
                  <a:tcPr anchor="ctr">
                    <a:lnL>
                      <a:noFill/>
                    </a:lnL>
                    <a:lnR>
                      <a:noFill/>
                    </a:lnR>
                    <a:lnT>
                      <a:noFill/>
                    </a:lnT>
                    <a:lnB>
                      <a:noFill/>
                    </a:lnB>
                    <a:noFill/>
                  </a:tcPr>
                </a:tc>
                <a:tc>
                  <a:txBody>
                    <a:bodyPr/>
                    <a:lstStyle/>
                    <a:p>
                      <a:r>
                        <a:rPr lang="en-US" sz="3200" b="1" dirty="0">
                          <a:solidFill>
                            <a:srgbClr val="FF0000"/>
                          </a:solidFill>
                        </a:rPr>
                        <a:t>TCP</a:t>
                      </a:r>
                    </a:p>
                  </a:txBody>
                  <a:tcPr anchor="ctr">
                    <a:lnL>
                      <a:noFill/>
                    </a:lnL>
                    <a:lnR>
                      <a:noFill/>
                    </a:lnR>
                    <a:lnT>
                      <a:noFill/>
                    </a:lnT>
                    <a:lnB>
                      <a:noFill/>
                    </a:lnB>
                    <a:noFill/>
                  </a:tcPr>
                </a:tc>
                <a:tc>
                  <a:txBody>
                    <a:bodyPr/>
                    <a:lstStyle/>
                    <a:p>
                      <a:r>
                        <a:rPr lang="en-US" sz="3200" b="1" dirty="0">
                          <a:solidFill>
                            <a:srgbClr val="FF0000"/>
                          </a:solidFill>
                        </a:rPr>
                        <a:t>UDP</a:t>
                      </a:r>
                    </a:p>
                  </a:txBody>
                  <a:tcPr anchor="ctr">
                    <a:lnL>
                      <a:noFill/>
                    </a:lnL>
                    <a:lnR>
                      <a:noFill/>
                    </a:lnR>
                    <a:lnT>
                      <a:noFill/>
                    </a:lnT>
                    <a:lnB>
                      <a:noFill/>
                    </a:lnB>
                    <a:noFill/>
                  </a:tcPr>
                </a:tc>
                <a:extLst>
                  <a:ext uri="{0D108BD9-81ED-4DB2-BD59-A6C34878D82A}">
                    <a16:rowId xmlns:a16="http://schemas.microsoft.com/office/drawing/2014/main" val="3725907317"/>
                  </a:ext>
                </a:extLst>
              </a:tr>
              <a:tr h="669789">
                <a:tc>
                  <a:txBody>
                    <a:bodyPr/>
                    <a:lstStyle/>
                    <a:p>
                      <a:r>
                        <a:rPr lang="en-US" sz="3200"/>
                        <a:t>Connection</a:t>
                      </a:r>
                    </a:p>
                  </a:txBody>
                  <a:tcPr anchor="ctr">
                    <a:lnL>
                      <a:noFill/>
                    </a:lnL>
                    <a:lnR>
                      <a:noFill/>
                    </a:lnR>
                    <a:lnT>
                      <a:noFill/>
                    </a:lnT>
                    <a:lnB>
                      <a:noFill/>
                    </a:lnB>
                    <a:noFill/>
                  </a:tcPr>
                </a:tc>
                <a:tc>
                  <a:txBody>
                    <a:bodyPr/>
                    <a:lstStyle/>
                    <a:p>
                      <a:r>
                        <a:rPr lang="en-US" sz="3200"/>
                        <a:t>Yes (Handshakes)</a:t>
                      </a:r>
                    </a:p>
                  </a:txBody>
                  <a:tcPr anchor="ctr">
                    <a:lnL>
                      <a:noFill/>
                    </a:lnL>
                    <a:lnR>
                      <a:noFill/>
                    </a:lnR>
                    <a:lnT>
                      <a:noFill/>
                    </a:lnT>
                    <a:lnB>
                      <a:noFill/>
                    </a:lnB>
                    <a:noFill/>
                  </a:tcPr>
                </a:tc>
                <a:tc>
                  <a:txBody>
                    <a:bodyPr/>
                    <a:lstStyle/>
                    <a:p>
                      <a:r>
                        <a:rPr lang="en-US" sz="3200"/>
                        <a:t>No</a:t>
                      </a:r>
                    </a:p>
                  </a:txBody>
                  <a:tcPr anchor="ctr">
                    <a:lnL>
                      <a:noFill/>
                    </a:lnL>
                    <a:lnR>
                      <a:noFill/>
                    </a:lnR>
                    <a:lnT>
                      <a:noFill/>
                    </a:lnT>
                    <a:lnB>
                      <a:noFill/>
                    </a:lnB>
                    <a:noFill/>
                  </a:tcPr>
                </a:tc>
                <a:extLst>
                  <a:ext uri="{0D108BD9-81ED-4DB2-BD59-A6C34878D82A}">
                    <a16:rowId xmlns:a16="http://schemas.microsoft.com/office/drawing/2014/main" val="4020599183"/>
                  </a:ext>
                </a:extLst>
              </a:tr>
              <a:tr h="669789">
                <a:tc>
                  <a:txBody>
                    <a:bodyPr/>
                    <a:lstStyle/>
                    <a:p>
                      <a:r>
                        <a:rPr lang="en-US" sz="3200" dirty="0"/>
                        <a:t>Speed</a:t>
                      </a:r>
                    </a:p>
                  </a:txBody>
                  <a:tcPr anchor="ctr">
                    <a:lnL>
                      <a:noFill/>
                    </a:lnL>
                    <a:lnR>
                      <a:noFill/>
                    </a:lnR>
                    <a:lnT>
                      <a:noFill/>
                    </a:lnT>
                    <a:lnB>
                      <a:noFill/>
                    </a:lnB>
                    <a:noFill/>
                  </a:tcPr>
                </a:tc>
                <a:tc>
                  <a:txBody>
                    <a:bodyPr/>
                    <a:lstStyle/>
                    <a:p>
                      <a:r>
                        <a:rPr lang="en-US" sz="3200"/>
                        <a:t>Slow</a:t>
                      </a:r>
                    </a:p>
                  </a:txBody>
                  <a:tcPr anchor="ctr">
                    <a:lnL>
                      <a:noFill/>
                    </a:lnL>
                    <a:lnR>
                      <a:noFill/>
                    </a:lnR>
                    <a:lnT>
                      <a:noFill/>
                    </a:lnT>
                    <a:lnB>
                      <a:noFill/>
                    </a:lnB>
                    <a:noFill/>
                  </a:tcPr>
                </a:tc>
                <a:tc>
                  <a:txBody>
                    <a:bodyPr/>
                    <a:lstStyle/>
                    <a:p>
                      <a:r>
                        <a:rPr lang="en-US" sz="3200"/>
                        <a:t>Fast</a:t>
                      </a:r>
                    </a:p>
                  </a:txBody>
                  <a:tcPr anchor="ctr">
                    <a:lnL>
                      <a:noFill/>
                    </a:lnL>
                    <a:lnR>
                      <a:noFill/>
                    </a:lnR>
                    <a:lnT>
                      <a:noFill/>
                    </a:lnT>
                    <a:lnB>
                      <a:noFill/>
                    </a:lnB>
                    <a:noFill/>
                  </a:tcPr>
                </a:tc>
                <a:extLst>
                  <a:ext uri="{0D108BD9-81ED-4DB2-BD59-A6C34878D82A}">
                    <a16:rowId xmlns:a16="http://schemas.microsoft.com/office/drawing/2014/main" val="4198443216"/>
                  </a:ext>
                </a:extLst>
              </a:tr>
              <a:tr h="669789">
                <a:tc>
                  <a:txBody>
                    <a:bodyPr/>
                    <a:lstStyle/>
                    <a:p>
                      <a:r>
                        <a:rPr lang="en-US" sz="3200"/>
                        <a:t>Reliability</a:t>
                      </a:r>
                    </a:p>
                  </a:txBody>
                  <a:tcPr anchor="ctr">
                    <a:lnL>
                      <a:noFill/>
                    </a:lnL>
                    <a:lnR>
                      <a:noFill/>
                    </a:lnR>
                    <a:lnT>
                      <a:noFill/>
                    </a:lnT>
                    <a:lnB>
                      <a:noFill/>
                    </a:lnB>
                    <a:noFill/>
                  </a:tcPr>
                </a:tc>
                <a:tc>
                  <a:txBody>
                    <a:bodyPr/>
                    <a:lstStyle/>
                    <a:p>
                      <a:r>
                        <a:rPr lang="en-US" sz="3200"/>
                        <a:t>High</a:t>
                      </a:r>
                    </a:p>
                  </a:txBody>
                  <a:tcPr anchor="ctr">
                    <a:lnL>
                      <a:noFill/>
                    </a:lnL>
                    <a:lnR>
                      <a:noFill/>
                    </a:lnR>
                    <a:lnT>
                      <a:noFill/>
                    </a:lnT>
                    <a:lnB>
                      <a:noFill/>
                    </a:lnB>
                    <a:noFill/>
                  </a:tcPr>
                </a:tc>
                <a:tc>
                  <a:txBody>
                    <a:bodyPr/>
                    <a:lstStyle/>
                    <a:p>
                      <a:r>
                        <a:rPr lang="en-US" sz="3200"/>
                        <a:t>Low</a:t>
                      </a:r>
                    </a:p>
                  </a:txBody>
                  <a:tcPr anchor="ctr">
                    <a:lnL>
                      <a:noFill/>
                    </a:lnL>
                    <a:lnR>
                      <a:noFill/>
                    </a:lnR>
                    <a:lnT>
                      <a:noFill/>
                    </a:lnT>
                    <a:lnB>
                      <a:noFill/>
                    </a:lnB>
                    <a:noFill/>
                  </a:tcPr>
                </a:tc>
                <a:extLst>
                  <a:ext uri="{0D108BD9-81ED-4DB2-BD59-A6C34878D82A}">
                    <a16:rowId xmlns:a16="http://schemas.microsoft.com/office/drawing/2014/main" val="3309655972"/>
                  </a:ext>
                </a:extLst>
              </a:tr>
              <a:tr h="669789">
                <a:tc>
                  <a:txBody>
                    <a:bodyPr/>
                    <a:lstStyle/>
                    <a:p>
                      <a:r>
                        <a:rPr lang="en-US" sz="3200"/>
                        <a:t>Ordered Delivery</a:t>
                      </a:r>
                    </a:p>
                  </a:txBody>
                  <a:tcPr anchor="ctr">
                    <a:lnL>
                      <a:noFill/>
                    </a:lnL>
                    <a:lnR>
                      <a:noFill/>
                    </a:lnR>
                    <a:lnT>
                      <a:noFill/>
                    </a:lnT>
                    <a:lnB>
                      <a:noFill/>
                    </a:lnB>
                    <a:noFill/>
                  </a:tcPr>
                </a:tc>
                <a:tc>
                  <a:txBody>
                    <a:bodyPr/>
                    <a:lstStyle/>
                    <a:p>
                      <a:r>
                        <a:rPr lang="en-US" sz="3200"/>
                        <a:t>Yes</a:t>
                      </a:r>
                    </a:p>
                  </a:txBody>
                  <a:tcPr anchor="ctr">
                    <a:lnL>
                      <a:noFill/>
                    </a:lnL>
                    <a:lnR>
                      <a:noFill/>
                    </a:lnR>
                    <a:lnT>
                      <a:noFill/>
                    </a:lnT>
                    <a:lnB>
                      <a:noFill/>
                    </a:lnB>
                    <a:noFill/>
                  </a:tcPr>
                </a:tc>
                <a:tc>
                  <a:txBody>
                    <a:bodyPr/>
                    <a:lstStyle/>
                    <a:p>
                      <a:r>
                        <a:rPr lang="en-US" sz="3200"/>
                        <a:t>No</a:t>
                      </a:r>
                    </a:p>
                  </a:txBody>
                  <a:tcPr anchor="ctr">
                    <a:lnL>
                      <a:noFill/>
                    </a:lnL>
                    <a:lnR>
                      <a:noFill/>
                    </a:lnR>
                    <a:lnT>
                      <a:noFill/>
                    </a:lnT>
                    <a:lnB>
                      <a:noFill/>
                    </a:lnB>
                    <a:noFill/>
                  </a:tcPr>
                </a:tc>
                <a:extLst>
                  <a:ext uri="{0D108BD9-81ED-4DB2-BD59-A6C34878D82A}">
                    <a16:rowId xmlns:a16="http://schemas.microsoft.com/office/drawing/2014/main" val="1623634356"/>
                  </a:ext>
                </a:extLst>
              </a:tr>
              <a:tr h="669789">
                <a:tc>
                  <a:txBody>
                    <a:bodyPr/>
                    <a:lstStyle/>
                    <a:p>
                      <a:r>
                        <a:rPr lang="en-US" sz="3200"/>
                        <a:t>Data Loss</a:t>
                      </a:r>
                    </a:p>
                  </a:txBody>
                  <a:tcPr anchor="ctr">
                    <a:lnL>
                      <a:noFill/>
                    </a:lnL>
                    <a:lnR>
                      <a:noFill/>
                    </a:lnR>
                    <a:lnT>
                      <a:noFill/>
                    </a:lnT>
                    <a:lnB>
                      <a:noFill/>
                    </a:lnB>
                    <a:noFill/>
                  </a:tcPr>
                </a:tc>
                <a:tc>
                  <a:txBody>
                    <a:bodyPr/>
                    <a:lstStyle/>
                    <a:p>
                      <a:r>
                        <a:rPr lang="en-US" sz="3200"/>
                        <a:t>No</a:t>
                      </a:r>
                    </a:p>
                  </a:txBody>
                  <a:tcPr anchor="ctr">
                    <a:lnL>
                      <a:noFill/>
                    </a:lnL>
                    <a:lnR>
                      <a:noFill/>
                    </a:lnR>
                    <a:lnT>
                      <a:noFill/>
                    </a:lnT>
                    <a:lnB>
                      <a:noFill/>
                    </a:lnB>
                    <a:noFill/>
                  </a:tcPr>
                </a:tc>
                <a:tc>
                  <a:txBody>
                    <a:bodyPr/>
                    <a:lstStyle/>
                    <a:p>
                      <a:r>
                        <a:rPr lang="en-US" sz="3200"/>
                        <a:t>Yes (possible)</a:t>
                      </a:r>
                    </a:p>
                  </a:txBody>
                  <a:tcPr anchor="ctr">
                    <a:lnL>
                      <a:noFill/>
                    </a:lnL>
                    <a:lnR>
                      <a:noFill/>
                    </a:lnR>
                    <a:lnT>
                      <a:noFill/>
                    </a:lnT>
                    <a:lnB>
                      <a:noFill/>
                    </a:lnB>
                    <a:noFill/>
                  </a:tcPr>
                </a:tc>
                <a:extLst>
                  <a:ext uri="{0D108BD9-81ED-4DB2-BD59-A6C34878D82A}">
                    <a16:rowId xmlns:a16="http://schemas.microsoft.com/office/drawing/2014/main" val="2533524620"/>
                  </a:ext>
                </a:extLst>
              </a:tr>
              <a:tr h="669789">
                <a:tc>
                  <a:txBody>
                    <a:bodyPr/>
                    <a:lstStyle/>
                    <a:p>
                      <a:r>
                        <a:rPr lang="en-US" sz="3200"/>
                        <a:t>Best For</a:t>
                      </a:r>
                    </a:p>
                  </a:txBody>
                  <a:tcPr anchor="ctr">
                    <a:lnL>
                      <a:noFill/>
                    </a:lnL>
                    <a:lnR>
                      <a:noFill/>
                    </a:lnR>
                    <a:lnT>
                      <a:noFill/>
                    </a:lnT>
                    <a:lnB>
                      <a:noFill/>
                    </a:lnB>
                    <a:noFill/>
                  </a:tcPr>
                </a:tc>
                <a:tc>
                  <a:txBody>
                    <a:bodyPr/>
                    <a:lstStyle/>
                    <a:p>
                      <a:r>
                        <a:rPr lang="en-US" sz="3200"/>
                        <a:t>Web, Email, Files</a:t>
                      </a:r>
                    </a:p>
                  </a:txBody>
                  <a:tcPr anchor="ctr">
                    <a:lnL>
                      <a:noFill/>
                    </a:lnL>
                    <a:lnR>
                      <a:noFill/>
                    </a:lnR>
                    <a:lnT>
                      <a:noFill/>
                    </a:lnT>
                    <a:lnB>
                      <a:noFill/>
                    </a:lnB>
                    <a:noFill/>
                  </a:tcPr>
                </a:tc>
                <a:tc>
                  <a:txBody>
                    <a:bodyPr/>
                    <a:lstStyle/>
                    <a:p>
                      <a:r>
                        <a:rPr lang="en-US" sz="3200" dirty="0"/>
                        <a:t>Games, Calls, Live stream</a:t>
                      </a:r>
                    </a:p>
                  </a:txBody>
                  <a:tcPr anchor="ctr">
                    <a:lnL>
                      <a:noFill/>
                    </a:lnL>
                    <a:lnR>
                      <a:noFill/>
                    </a:lnR>
                    <a:lnT>
                      <a:noFill/>
                    </a:lnT>
                    <a:lnB>
                      <a:noFill/>
                    </a:lnB>
                    <a:noFill/>
                  </a:tcPr>
                </a:tc>
                <a:extLst>
                  <a:ext uri="{0D108BD9-81ED-4DB2-BD59-A6C34878D82A}">
                    <a16:rowId xmlns:a16="http://schemas.microsoft.com/office/drawing/2014/main" val="2894750993"/>
                  </a:ext>
                </a:extLst>
              </a:tr>
            </a:tbl>
          </a:graphicData>
        </a:graphic>
      </p:graphicFrame>
    </p:spTree>
    <p:extLst>
      <p:ext uri="{BB962C8B-B14F-4D97-AF65-F5344CB8AC3E}">
        <p14:creationId xmlns:p14="http://schemas.microsoft.com/office/powerpoint/2010/main" val="3462108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AD79A-1697-E236-3409-5AB049B7BF3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3179C2-BB36-740F-EEA5-2FE30FD81B45}"/>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59B8B66E-B4E7-D7BB-C0C9-4E82B48BDEED}"/>
              </a:ext>
            </a:extLst>
          </p:cNvPr>
          <p:cNvSpPr txBox="1"/>
          <p:nvPr/>
        </p:nvSpPr>
        <p:spPr>
          <a:xfrm>
            <a:off x="868680" y="342899"/>
            <a:ext cx="10629900" cy="5099922"/>
          </a:xfrm>
          <a:prstGeom prst="rect">
            <a:avLst/>
          </a:prstGeom>
          <a:noFill/>
        </p:spPr>
        <p:txBody>
          <a:bodyPr wrap="square">
            <a:spAutoFit/>
          </a:bodyPr>
          <a:lstStyle/>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5. Session Layer (Layer 5)</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Establishes, manages, and terminates communication sessions between applications on different devices.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Sets up and maintains sessions (e.g., login sessions).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Synchronizes data exchange (e.g., checkpoints for recovery).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Controls dialogue modes (e.g., full-duplex, half-duplex).</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41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7095-4D86-25E1-312C-5740407F959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827A54-F0BA-C583-F2DC-4447C0625C78}"/>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80143C59-74A9-D9AB-77A6-2445D6181A3C}"/>
              </a:ext>
            </a:extLst>
          </p:cNvPr>
          <p:cNvSpPr txBox="1"/>
          <p:nvPr/>
        </p:nvSpPr>
        <p:spPr>
          <a:xfrm>
            <a:off x="1097280" y="959485"/>
            <a:ext cx="10767060" cy="3659528"/>
          </a:xfrm>
          <a:prstGeom prst="rect">
            <a:avLst/>
          </a:prstGeom>
          <a:noFill/>
        </p:spPr>
        <p:txBody>
          <a:bodyPr wrap="square">
            <a:spAutoFit/>
          </a:bodyPr>
          <a:lstStyle/>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Protocols: NetBIOS, Remote Procedure Call (RPC), Server Message Block (SMB).</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Technologies: Session Initiation Protocol (SIP) for VoIP, session management in web applications.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Example: Maintaining a user’s session during an online banking transaction.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8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2E8A1-5505-3083-30D9-F2C53653BC9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1B1A9C-5BB4-7B6C-E3DB-A81E5317135B}"/>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96A8B144-88B4-709D-FBA6-D1BD1A0A5A88}"/>
              </a:ext>
            </a:extLst>
          </p:cNvPr>
          <p:cNvSpPr txBox="1"/>
          <p:nvPr/>
        </p:nvSpPr>
        <p:spPr>
          <a:xfrm>
            <a:off x="1634837" y="290945"/>
            <a:ext cx="10141528" cy="4708981"/>
          </a:xfrm>
          <a:prstGeom prst="rect">
            <a:avLst/>
          </a:prstGeom>
          <a:noFill/>
        </p:spPr>
        <p:txBody>
          <a:bodyPr wrap="square">
            <a:spAutoFit/>
          </a:bodyPr>
          <a:lstStyle/>
          <a:p>
            <a:r>
              <a:rPr lang="en-US" sz="6000" dirty="0"/>
              <a:t>Crossover cables are less common and mainly used to connect similar devices directly, such as one computer to another</a:t>
            </a:r>
            <a:r>
              <a:rPr lang="en-US" sz="5400" dirty="0"/>
              <a:t>.</a:t>
            </a:r>
          </a:p>
        </p:txBody>
      </p:sp>
    </p:spTree>
    <p:custDataLst>
      <p:tags r:id="rId1"/>
    </p:custDataLst>
    <p:extLst>
      <p:ext uri="{BB962C8B-B14F-4D97-AF65-F5344CB8AC3E}">
        <p14:creationId xmlns:p14="http://schemas.microsoft.com/office/powerpoint/2010/main" val="2334375475"/>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5D09-BDAC-D5DB-150D-75A3E23FE6B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64EEE1-6B2B-EF66-E63A-2DF51A3AF07C}"/>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04B9E5F6-67E5-1FE0-EA9E-76D74EFE101B}"/>
              </a:ext>
            </a:extLst>
          </p:cNvPr>
          <p:cNvSpPr txBox="1"/>
          <p:nvPr/>
        </p:nvSpPr>
        <p:spPr>
          <a:xfrm>
            <a:off x="1005840" y="297180"/>
            <a:ext cx="11186160" cy="5997423"/>
          </a:xfrm>
          <a:prstGeom prst="rect">
            <a:avLst/>
          </a:prstGeom>
          <a:noFill/>
        </p:spPr>
        <p:txBody>
          <a:bodyPr wrap="square">
            <a:spAutoFit/>
          </a:bodyPr>
          <a:lstStyle/>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6. Presentation Layer (Layer 6)</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Translates data between the application layer and lower layers, ensuring it’s in a usable format. Handles encryption, compression, and data formatting.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Converts data formats (e.g., ASCII to EBCDIC).</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Encrypts and decrypts data (e.g., for secure communication).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Compresses data to reduce transmission size.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Manages character encoding and file formats.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7411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8DFC3-9664-2B66-696B-A0FDDA618A0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F1586-74D2-D200-F26C-FC7F88E46A90}"/>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85F9B5E4-9E89-DD1A-0DE4-015985B13F5B}"/>
              </a:ext>
            </a:extLst>
          </p:cNvPr>
          <p:cNvSpPr txBox="1"/>
          <p:nvPr/>
        </p:nvSpPr>
        <p:spPr>
          <a:xfrm>
            <a:off x="1112520" y="960755"/>
            <a:ext cx="9966960" cy="3762120"/>
          </a:xfrm>
          <a:prstGeom prst="rect">
            <a:avLst/>
          </a:prstGeom>
          <a:noFill/>
        </p:spPr>
        <p:txBody>
          <a:bodyPr wrap="square">
            <a:spAutoFit/>
          </a:bodyPr>
          <a:lstStyle/>
          <a:p>
            <a:pPr marL="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51435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Protocols: SSL/TLS, MIME (Multipurpose Internet Mail Extensions).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51435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Formats: JPEG, PNG, GIF, XML, JSON.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tabLst>
                <a:tab pos="514350" algn="l"/>
              </a:tabLs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Example: Encrypting data for HTTPS or compressing video for streaming.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746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C6E3-F53B-FABC-3411-E4D2358CA7A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9B1B1E-04B7-4B18-9D65-FB049EF23C07}"/>
              </a:ext>
            </a:extLst>
          </p:cNvPr>
          <p:cNvSpPr>
            <a:spLocks noGrp="1"/>
          </p:cNvSpPr>
          <p:nvPr>
            <p:ph type="ftr" sz="quarter" idx="11"/>
          </p:nvPr>
        </p:nvSpPr>
        <p:spPr/>
        <p:txBody>
          <a:bodyPr/>
          <a:lstStyle/>
          <a:p>
            <a:r>
              <a:rPr lang="en-US"/>
              <a:t>Newgate university minna ©️ 2022</a:t>
            </a:r>
            <a:endParaRPr lang="en-US" dirty="0"/>
          </a:p>
        </p:txBody>
      </p:sp>
      <p:sp>
        <p:nvSpPr>
          <p:cNvPr id="5" name="TextBox 4">
            <a:extLst>
              <a:ext uri="{FF2B5EF4-FFF2-40B4-BE49-F238E27FC236}">
                <a16:creationId xmlns:a16="http://schemas.microsoft.com/office/drawing/2014/main" id="{12FC5BFE-AFFE-E93D-FCC9-955E3C1E1FFA}"/>
              </a:ext>
            </a:extLst>
          </p:cNvPr>
          <p:cNvSpPr txBox="1"/>
          <p:nvPr/>
        </p:nvSpPr>
        <p:spPr>
          <a:xfrm>
            <a:off x="777240" y="0"/>
            <a:ext cx="11414760" cy="5661743"/>
          </a:xfrm>
          <a:prstGeom prst="rect">
            <a:avLst/>
          </a:prstGeom>
          <a:noFill/>
        </p:spPr>
        <p:txBody>
          <a:bodyPr wrap="square">
            <a:spAutoFit/>
          </a:bodyPr>
          <a:lstStyle/>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7. Application Layer (Layer 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Function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Provides network services directly to end-user applications, enabling user interaction with the network.</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Key Responsibilities</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Supports application-specific protocols for user services.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Enables resource sharing, remote access, and network-based applications.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Provides user interfaces for network communication.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496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40B5F-58B0-7DED-4AF7-76A1626A5E7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304666-C644-EC75-7284-0FC98BDFD100}"/>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D470FEEB-7D70-0D71-BB5E-05506A23736A}"/>
              </a:ext>
            </a:extLst>
          </p:cNvPr>
          <p:cNvSpPr txBox="1"/>
          <p:nvPr/>
        </p:nvSpPr>
        <p:spPr>
          <a:xfrm>
            <a:off x="822960" y="708660"/>
            <a:ext cx="10812780" cy="4894738"/>
          </a:xfrm>
          <a:prstGeom prst="rect">
            <a:avLst/>
          </a:prstGeom>
          <a:noFill/>
        </p:spPr>
        <p:txBody>
          <a:bodyPr wrap="square">
            <a:spAutoFit/>
          </a:bodyPr>
          <a:lstStyle/>
          <a:p>
            <a:pPr marL="457200" marR="0" algn="just">
              <a:lnSpc>
                <a:spcPct val="115000"/>
              </a:lnSpc>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Examples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Protocols: HTTP/HTTPS, File Transfer Protocol (FTP), Simple Mail Transfer Protocol (SMTP), Domain Name System (DNS).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Applications: Web browsers (Chrome, Firefox), email clients (Outlook), FTP clients.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Example: Accessing a website via HTTP or sending an email via SMTP.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6282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84568-0015-C83A-9A53-24268893347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C03251-7D93-CE3A-1644-425350ADA7C7}"/>
              </a:ext>
            </a:extLst>
          </p:cNvPr>
          <p:cNvSpPr>
            <a:spLocks noGrp="1"/>
          </p:cNvSpPr>
          <p:nvPr>
            <p:ph type="ftr" sz="quarter" idx="11"/>
          </p:nvPr>
        </p:nvSpPr>
        <p:spPr/>
        <p:txBody>
          <a:bodyPr/>
          <a:lstStyle/>
          <a:p>
            <a:r>
              <a:rPr lang="en-US"/>
              <a:t>Newgate university minna ©️ 2022</a:t>
            </a:r>
            <a:endParaRPr lang="en-US" dirty="0"/>
          </a:p>
        </p:txBody>
      </p:sp>
      <p:sp>
        <p:nvSpPr>
          <p:cNvPr id="7" name="Title 6">
            <a:extLst>
              <a:ext uri="{FF2B5EF4-FFF2-40B4-BE49-F238E27FC236}">
                <a16:creationId xmlns:a16="http://schemas.microsoft.com/office/drawing/2014/main" id="{CD3264E2-D722-ED8D-F997-73BFB5E2049B}"/>
              </a:ext>
            </a:extLst>
          </p:cNvPr>
          <p:cNvSpPr>
            <a:spLocks noGrp="1"/>
          </p:cNvSpPr>
          <p:nvPr>
            <p:ph type="ctrTitle"/>
          </p:nvPr>
        </p:nvSpPr>
        <p:spPr>
          <a:xfrm>
            <a:off x="0" y="2758843"/>
            <a:ext cx="12078929" cy="2166745"/>
          </a:xfrm>
        </p:spPr>
        <p:txBody>
          <a:bodyPr>
            <a:noAutofit/>
          </a:bodyPr>
          <a:lstStyle/>
          <a:p>
            <a:r>
              <a:rPr lang="en-US" sz="5400" b="1" dirty="0"/>
              <a:t>INTRODUCTION TO TCP/IP PORTS</a:t>
            </a:r>
            <a:endParaRPr lang="en-US" sz="71400" b="1" dirty="0">
              <a:latin typeface="Algerian" panose="04020705040A02060702" pitchFamily="82" charset="0"/>
            </a:endParaRPr>
          </a:p>
        </p:txBody>
      </p:sp>
      <p:sp>
        <p:nvSpPr>
          <p:cNvPr id="8" name="Subtitle 7">
            <a:extLst>
              <a:ext uri="{FF2B5EF4-FFF2-40B4-BE49-F238E27FC236}">
                <a16:creationId xmlns:a16="http://schemas.microsoft.com/office/drawing/2014/main" id="{77F8DA12-35A1-EFDF-592E-FABE29B7AD1D}"/>
              </a:ext>
            </a:extLst>
          </p:cNvPr>
          <p:cNvSpPr>
            <a:spLocks noGrp="1"/>
          </p:cNvSpPr>
          <p:nvPr>
            <p:ph type="subTitle" idx="1"/>
          </p:nvPr>
        </p:nvSpPr>
        <p:spPr>
          <a:xfrm>
            <a:off x="1066800" y="5745653"/>
            <a:ext cx="10058400" cy="365125"/>
          </a:xfrm>
        </p:spPr>
        <p:txBody>
          <a:bodyPr>
            <a:normAutofit fontScale="92500" lnSpcReduction="10000"/>
          </a:bodyPr>
          <a:lstStyle/>
          <a:p>
            <a:r>
              <a:rPr lang="en-US" dirty="0"/>
              <a:t>Mr. Peter </a:t>
            </a:r>
            <a:r>
              <a:rPr lang="en-US" dirty="0" err="1"/>
              <a:t>Oladotun</a:t>
            </a:r>
            <a:endParaRPr lang="en-US" dirty="0"/>
          </a:p>
        </p:txBody>
      </p:sp>
    </p:spTree>
    <p:custDataLst>
      <p:tags r:id="rId1"/>
    </p:custDataLst>
    <p:extLst>
      <p:ext uri="{BB962C8B-B14F-4D97-AF65-F5344CB8AC3E}">
        <p14:creationId xmlns:p14="http://schemas.microsoft.com/office/powerpoint/2010/main" val="392337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36DD-FDA7-F166-1902-688519C198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A6829F-C7F5-3784-20AA-8012185379E9}"/>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8806D919-4BA9-C20A-984A-0B6A47E24C2A}"/>
              </a:ext>
            </a:extLst>
          </p:cNvPr>
          <p:cNvSpPr txBox="1"/>
          <p:nvPr/>
        </p:nvSpPr>
        <p:spPr>
          <a:xfrm>
            <a:off x="342900" y="571500"/>
            <a:ext cx="11449050" cy="4715586"/>
          </a:xfrm>
          <a:prstGeom prst="rect">
            <a:avLst/>
          </a:prstGeom>
          <a:noFill/>
        </p:spPr>
        <p:txBody>
          <a:bodyPr wrap="square">
            <a:spAutoFit/>
          </a:bodyPr>
          <a:lstStyle/>
          <a:p>
            <a:pPr marL="457200" marR="0">
              <a:lnSpc>
                <a:spcPct val="115000"/>
              </a:lnSpc>
              <a:spcAft>
                <a:spcPts val="800"/>
              </a:spcAft>
            </a:pPr>
            <a:r>
              <a:rPr lang="en-US" sz="4400" dirty="0"/>
              <a:t>In computer networking, </a:t>
            </a:r>
            <a:r>
              <a:rPr lang="en-US" sz="4400" b="1" dirty="0"/>
              <a:t>a port is a communication endpoint</a:t>
            </a:r>
            <a:r>
              <a:rPr lang="en-US" sz="4400" dirty="0"/>
              <a:t>.</a:t>
            </a:r>
            <a:br>
              <a:rPr lang="en-US" sz="4400" dirty="0"/>
            </a:br>
            <a:r>
              <a:rPr lang="en-US" sz="4400" dirty="0"/>
              <a:t>Just like a house has many doors for different purposes, a computer uses </a:t>
            </a:r>
            <a:r>
              <a:rPr lang="en-US" sz="4400" b="1" dirty="0"/>
              <a:t>ports</a:t>
            </a:r>
            <a:r>
              <a:rPr lang="en-US" sz="4400" dirty="0"/>
              <a:t> to allow multiple network services to run at the same time without confusion.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752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E364B-7F57-0C13-B792-61114E5AA03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50EB9C-B30E-EF63-AB01-0ACBDE6E559B}"/>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55ABD836-00B8-376E-8A49-E3782E9D4240}"/>
              </a:ext>
            </a:extLst>
          </p:cNvPr>
          <p:cNvSpPr txBox="1"/>
          <p:nvPr/>
        </p:nvSpPr>
        <p:spPr>
          <a:xfrm>
            <a:off x="371475" y="438150"/>
            <a:ext cx="11449050" cy="4832092"/>
          </a:xfrm>
          <a:prstGeom prst="rect">
            <a:avLst/>
          </a:prstGeom>
          <a:noFill/>
        </p:spPr>
        <p:txBody>
          <a:bodyPr wrap="square">
            <a:spAutoFit/>
          </a:bodyPr>
          <a:lstStyle/>
          <a:p>
            <a:r>
              <a:rPr lang="en-US" sz="4400" dirty="0"/>
              <a:t>A </a:t>
            </a:r>
            <a:r>
              <a:rPr lang="en-US" sz="4400" b="1" dirty="0"/>
              <a:t>port</a:t>
            </a:r>
            <a:r>
              <a:rPr lang="en-US" sz="4400" dirty="0"/>
              <a:t> is a number between </a:t>
            </a:r>
            <a:r>
              <a:rPr lang="en-US" sz="4400" b="1" dirty="0"/>
              <a:t>0 and 65,535</a:t>
            </a:r>
            <a:r>
              <a:rPr lang="en-US" sz="4400" dirty="0"/>
              <a:t> used to identify specific applications or services running on a device.</a:t>
            </a:r>
          </a:p>
          <a:p>
            <a:r>
              <a:rPr lang="en-US" sz="4400" dirty="0"/>
              <a:t>Ports work with </a:t>
            </a:r>
            <a:r>
              <a:rPr lang="en-US" sz="4400" b="1" dirty="0"/>
              <a:t>IP addresses</a:t>
            </a:r>
            <a:r>
              <a:rPr lang="en-US" sz="4400" dirty="0"/>
              <a:t> to ensure data reaches the correct application.</a:t>
            </a:r>
          </a:p>
          <a:p>
            <a:pPr marL="571500" indent="-571500">
              <a:buFont typeface="Wingdings" panose="05000000000000000000" pitchFamily="2" charset="2"/>
              <a:buChar char="q"/>
            </a:pPr>
            <a:r>
              <a:rPr lang="en-US" sz="4400" b="1" dirty="0"/>
              <a:t>IP Address = the house address</a:t>
            </a:r>
            <a:endParaRPr lang="en-US" sz="4400" dirty="0"/>
          </a:p>
          <a:p>
            <a:pPr marL="571500" indent="-571500">
              <a:buFont typeface="Wingdings" panose="05000000000000000000" pitchFamily="2" charset="2"/>
              <a:buChar char="q"/>
            </a:pPr>
            <a:r>
              <a:rPr lang="en-US" sz="4400" b="1" dirty="0"/>
              <a:t>Port = the door inside the house</a:t>
            </a:r>
            <a:endParaRPr lang="en-US" sz="4400" dirty="0"/>
          </a:p>
        </p:txBody>
      </p:sp>
    </p:spTree>
    <p:extLst>
      <p:ext uri="{BB962C8B-B14F-4D97-AF65-F5344CB8AC3E}">
        <p14:creationId xmlns:p14="http://schemas.microsoft.com/office/powerpoint/2010/main" val="22995762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E08A-F414-368F-AB8D-C39A71913C7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35C425-2F89-59B0-0288-28A1C9B4FD76}"/>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48361903-DFF1-0EC7-3582-D8AC0CE3D3B2}"/>
              </a:ext>
            </a:extLst>
          </p:cNvPr>
          <p:cNvSpPr txBox="1"/>
          <p:nvPr/>
        </p:nvSpPr>
        <p:spPr>
          <a:xfrm>
            <a:off x="371475" y="438150"/>
            <a:ext cx="11449050" cy="2554545"/>
          </a:xfrm>
          <a:prstGeom prst="rect">
            <a:avLst/>
          </a:prstGeom>
          <a:noFill/>
        </p:spPr>
        <p:txBody>
          <a:bodyPr wrap="square">
            <a:spAutoFit/>
          </a:bodyPr>
          <a:lstStyle/>
          <a:p>
            <a:r>
              <a:rPr lang="en-US" sz="8000" dirty="0"/>
              <a:t>192.168.1.20:80  </a:t>
            </a:r>
          </a:p>
          <a:p>
            <a:r>
              <a:rPr lang="en-US" sz="8000" dirty="0"/>
              <a:t>IP Address  Port Number</a:t>
            </a:r>
          </a:p>
        </p:txBody>
      </p:sp>
    </p:spTree>
    <p:extLst>
      <p:ext uri="{BB962C8B-B14F-4D97-AF65-F5344CB8AC3E}">
        <p14:creationId xmlns:p14="http://schemas.microsoft.com/office/powerpoint/2010/main" val="4150681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38FF-6856-556F-F6A2-D9F3655287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B90B13-8D24-432B-2092-6169CCED70C4}"/>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BDFA6F93-0302-883C-DA9F-5066B791B0EC}"/>
              </a:ext>
            </a:extLst>
          </p:cNvPr>
          <p:cNvSpPr txBox="1"/>
          <p:nvPr/>
        </p:nvSpPr>
        <p:spPr>
          <a:xfrm>
            <a:off x="1047750" y="209550"/>
            <a:ext cx="11144250" cy="6186309"/>
          </a:xfrm>
          <a:prstGeom prst="rect">
            <a:avLst/>
          </a:prstGeom>
          <a:noFill/>
        </p:spPr>
        <p:txBody>
          <a:bodyPr wrap="square">
            <a:spAutoFit/>
          </a:bodyPr>
          <a:lstStyle/>
          <a:p>
            <a:r>
              <a:rPr lang="en-US" sz="4400" b="1" dirty="0"/>
              <a:t> Why Ports Are Needed</a:t>
            </a:r>
          </a:p>
          <a:p>
            <a:r>
              <a:rPr lang="en-US" sz="4400" dirty="0"/>
              <a:t>Ports help the operating system do the following:</a:t>
            </a:r>
          </a:p>
          <a:p>
            <a:r>
              <a:rPr lang="en-US" sz="4400" b="1" dirty="0"/>
              <a:t>Separate multiple network services</a:t>
            </a:r>
          </a:p>
          <a:p>
            <a:r>
              <a:rPr lang="en-US" sz="4400" dirty="0"/>
              <a:t>Your computer can access:</a:t>
            </a:r>
          </a:p>
          <a:p>
            <a:pPr>
              <a:buFont typeface="Arial" panose="020B0604020202020204" pitchFamily="34" charset="0"/>
              <a:buChar char="•"/>
            </a:pPr>
            <a:r>
              <a:rPr lang="en-US" sz="4400" dirty="0"/>
              <a:t>Web browser → port 80/443</a:t>
            </a:r>
          </a:p>
          <a:p>
            <a:pPr>
              <a:buFont typeface="Arial" panose="020B0604020202020204" pitchFamily="34" charset="0"/>
              <a:buChar char="•"/>
            </a:pPr>
            <a:r>
              <a:rPr lang="en-US" sz="4400" dirty="0"/>
              <a:t>Email → port 25/110/143</a:t>
            </a:r>
          </a:p>
          <a:p>
            <a:pPr>
              <a:buFont typeface="Arial" panose="020B0604020202020204" pitchFamily="34" charset="0"/>
              <a:buChar char="•"/>
            </a:pPr>
            <a:r>
              <a:rPr lang="en-US" sz="4400" dirty="0"/>
              <a:t>Remote desktop → port 3389</a:t>
            </a:r>
            <a:br>
              <a:rPr lang="en-US" sz="4400" dirty="0"/>
            </a:br>
            <a:r>
              <a:rPr lang="en-US" sz="4400" dirty="0"/>
              <a:t>all at the same time </a:t>
            </a:r>
            <a:r>
              <a:rPr lang="en-US" sz="4400" b="1" dirty="0"/>
              <a:t>without confusion</a:t>
            </a:r>
            <a:r>
              <a:rPr lang="en-US" sz="4400" dirty="0"/>
              <a:t>.</a:t>
            </a:r>
          </a:p>
        </p:txBody>
      </p:sp>
    </p:spTree>
    <p:extLst>
      <p:ext uri="{BB962C8B-B14F-4D97-AF65-F5344CB8AC3E}">
        <p14:creationId xmlns:p14="http://schemas.microsoft.com/office/powerpoint/2010/main" val="3426541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A317-36F8-B599-0464-BCF1A92D7BD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B9E9B9-8095-42F3-7072-0598D80AA71D}"/>
              </a:ext>
            </a:extLst>
          </p:cNvPr>
          <p:cNvSpPr>
            <a:spLocks noGrp="1"/>
          </p:cNvSpPr>
          <p:nvPr>
            <p:ph type="ftr" sz="quarter" idx="11"/>
          </p:nvPr>
        </p:nvSpPr>
        <p:spPr/>
        <p:txBody>
          <a:bodyPr/>
          <a:lstStyle/>
          <a:p>
            <a:r>
              <a:rPr lang="en-US"/>
              <a:t>Newgate university minna ©️ 2022</a:t>
            </a:r>
            <a:endParaRPr lang="en-US" dirty="0"/>
          </a:p>
        </p:txBody>
      </p:sp>
      <p:sp>
        <p:nvSpPr>
          <p:cNvPr id="4" name="TextBox 3">
            <a:extLst>
              <a:ext uri="{FF2B5EF4-FFF2-40B4-BE49-F238E27FC236}">
                <a16:creationId xmlns:a16="http://schemas.microsoft.com/office/drawing/2014/main" id="{62D59FD1-AE66-9717-3C70-E347011E8E79}"/>
              </a:ext>
            </a:extLst>
          </p:cNvPr>
          <p:cNvSpPr txBox="1"/>
          <p:nvPr/>
        </p:nvSpPr>
        <p:spPr>
          <a:xfrm>
            <a:off x="1047750" y="209550"/>
            <a:ext cx="11144250" cy="4708981"/>
          </a:xfrm>
          <a:prstGeom prst="rect">
            <a:avLst/>
          </a:prstGeom>
          <a:noFill/>
        </p:spPr>
        <p:txBody>
          <a:bodyPr wrap="square">
            <a:spAutoFit/>
          </a:bodyPr>
          <a:lstStyle/>
          <a:p>
            <a:r>
              <a:rPr lang="en-US" sz="5000" b="1" dirty="0"/>
              <a:t>Identify which application should receive data</a:t>
            </a:r>
          </a:p>
          <a:p>
            <a:r>
              <a:rPr lang="en-US" sz="5000" dirty="0"/>
              <a:t>If a web page is requested:</a:t>
            </a:r>
          </a:p>
          <a:p>
            <a:pPr>
              <a:buFont typeface="Arial" panose="020B0604020202020204" pitchFamily="34" charset="0"/>
              <a:buChar char="•"/>
            </a:pPr>
            <a:r>
              <a:rPr lang="en-US" sz="5000" dirty="0"/>
              <a:t>OS forwards traffic to port </a:t>
            </a:r>
            <a:r>
              <a:rPr lang="en-US" sz="5000" b="1" dirty="0"/>
              <a:t>80 or 443</a:t>
            </a:r>
            <a:br>
              <a:rPr lang="en-US" sz="5000" dirty="0"/>
            </a:br>
            <a:r>
              <a:rPr lang="en-US" sz="5000" dirty="0"/>
              <a:t>If an email is received:</a:t>
            </a:r>
          </a:p>
          <a:p>
            <a:pPr>
              <a:buFont typeface="Arial" panose="020B0604020202020204" pitchFamily="34" charset="0"/>
              <a:buChar char="•"/>
            </a:pPr>
            <a:r>
              <a:rPr lang="en-US" sz="5000" dirty="0"/>
              <a:t>OS forwards traffic to </a:t>
            </a:r>
            <a:r>
              <a:rPr lang="en-US" sz="5000" b="1" dirty="0"/>
              <a:t>port 25 or 110</a:t>
            </a:r>
            <a:endParaRPr lang="en-US" sz="5000" dirty="0"/>
          </a:p>
        </p:txBody>
      </p:sp>
    </p:spTree>
    <p:extLst>
      <p:ext uri="{BB962C8B-B14F-4D97-AF65-F5344CB8AC3E}">
        <p14:creationId xmlns:p14="http://schemas.microsoft.com/office/powerpoint/2010/main" val="197440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6AC2A-2B80-B50D-F707-187353EECE7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48FB08-154C-01FE-C70E-F2D32C36135B}"/>
              </a:ext>
            </a:extLst>
          </p:cNvPr>
          <p:cNvSpPr>
            <a:spLocks noGrp="1"/>
          </p:cNvSpPr>
          <p:nvPr>
            <p:ph type="ftr" sz="quarter" idx="11"/>
          </p:nvPr>
        </p:nvSpPr>
        <p:spPr/>
        <p:txBody>
          <a:bodyPr/>
          <a:lstStyle/>
          <a:p>
            <a:r>
              <a:rPr lang="en-US"/>
              <a:t>Newgate university minna ©️ 2022</a:t>
            </a:r>
            <a:endParaRPr lang="en-US" dirty="0"/>
          </a:p>
        </p:txBody>
      </p:sp>
      <p:pic>
        <p:nvPicPr>
          <p:cNvPr id="7" name="Picture 6">
            <a:extLst>
              <a:ext uri="{FF2B5EF4-FFF2-40B4-BE49-F238E27FC236}">
                <a16:creationId xmlns:a16="http://schemas.microsoft.com/office/drawing/2014/main" id="{E1157179-A1C4-95B8-78B9-759BC331318F}"/>
              </a:ext>
            </a:extLst>
          </p:cNvPr>
          <p:cNvPicPr>
            <a:picLocks noChangeAspect="1"/>
          </p:cNvPicPr>
          <p:nvPr/>
        </p:nvPicPr>
        <p:blipFill>
          <a:blip r:embed="rId3"/>
          <a:stretch>
            <a:fillRect/>
          </a:stretch>
        </p:blipFill>
        <p:spPr>
          <a:xfrm>
            <a:off x="1288473" y="779318"/>
            <a:ext cx="10598727" cy="5299364"/>
          </a:xfrm>
          <a:prstGeom prst="rect">
            <a:avLst/>
          </a:prstGeom>
        </p:spPr>
      </p:pic>
    </p:spTree>
    <p:custDataLst>
      <p:tags r:id="rId1"/>
    </p:custDataLst>
    <p:extLst>
      <p:ext uri="{BB962C8B-B14F-4D97-AF65-F5344CB8AC3E}">
        <p14:creationId xmlns:p14="http://schemas.microsoft.com/office/powerpoint/2010/main" val="300594492"/>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843DE-D837-049E-11AF-F2A365CD25D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B50F6D-097C-2A23-9363-010AAEF9E1A0}"/>
              </a:ext>
            </a:extLst>
          </p:cNvPr>
          <p:cNvSpPr>
            <a:spLocks noGrp="1"/>
          </p:cNvSpPr>
          <p:nvPr>
            <p:ph type="ftr" sz="quarter" idx="11"/>
          </p:nvPr>
        </p:nvSpPr>
        <p:spPr/>
        <p:txBody>
          <a:bodyPr/>
          <a:lstStyle/>
          <a:p>
            <a:r>
              <a:rPr lang="en-US"/>
              <a:t>Newgate university minna ©️ 2022</a:t>
            </a:r>
            <a:endParaRPr lang="en-US" dirty="0"/>
          </a:p>
        </p:txBody>
      </p:sp>
      <p:graphicFrame>
        <p:nvGraphicFramePr>
          <p:cNvPr id="6" name="Table 5">
            <a:extLst>
              <a:ext uri="{FF2B5EF4-FFF2-40B4-BE49-F238E27FC236}">
                <a16:creationId xmlns:a16="http://schemas.microsoft.com/office/drawing/2014/main" id="{9C7E3557-F3B2-225B-A6EA-53094D90166B}"/>
              </a:ext>
            </a:extLst>
          </p:cNvPr>
          <p:cNvGraphicFramePr>
            <a:graphicFrameLocks noGrp="1"/>
          </p:cNvGraphicFramePr>
          <p:nvPr>
            <p:extLst>
              <p:ext uri="{D42A27DB-BD31-4B8C-83A1-F6EECF244321}">
                <p14:modId xmlns:p14="http://schemas.microsoft.com/office/powerpoint/2010/main" val="2674991645"/>
              </p:ext>
            </p:extLst>
          </p:nvPr>
        </p:nvGraphicFramePr>
        <p:xfrm>
          <a:off x="1085850" y="1461948"/>
          <a:ext cx="10953750" cy="4754880"/>
        </p:xfrm>
        <a:graphic>
          <a:graphicData uri="http://schemas.openxmlformats.org/drawingml/2006/table">
            <a:tbl>
              <a:tblPr/>
              <a:tblGrid>
                <a:gridCol w="3651250">
                  <a:extLst>
                    <a:ext uri="{9D8B030D-6E8A-4147-A177-3AD203B41FA5}">
                      <a16:colId xmlns:a16="http://schemas.microsoft.com/office/drawing/2014/main" val="2640361411"/>
                    </a:ext>
                  </a:extLst>
                </a:gridCol>
                <a:gridCol w="3651250">
                  <a:extLst>
                    <a:ext uri="{9D8B030D-6E8A-4147-A177-3AD203B41FA5}">
                      <a16:colId xmlns:a16="http://schemas.microsoft.com/office/drawing/2014/main" val="865253577"/>
                    </a:ext>
                  </a:extLst>
                </a:gridCol>
                <a:gridCol w="3651250">
                  <a:extLst>
                    <a:ext uri="{9D8B030D-6E8A-4147-A177-3AD203B41FA5}">
                      <a16:colId xmlns:a16="http://schemas.microsoft.com/office/drawing/2014/main" val="4074635706"/>
                    </a:ext>
                  </a:extLst>
                </a:gridCol>
              </a:tblGrid>
              <a:tr h="579120">
                <a:tc>
                  <a:txBody>
                    <a:bodyPr/>
                    <a:lstStyle/>
                    <a:p>
                      <a:r>
                        <a:rPr lang="en-US" sz="3200"/>
                        <a:t>Category</a:t>
                      </a:r>
                    </a:p>
                  </a:txBody>
                  <a:tcPr anchor="ctr">
                    <a:lnL>
                      <a:noFill/>
                    </a:lnL>
                    <a:lnR>
                      <a:noFill/>
                    </a:lnR>
                    <a:lnT>
                      <a:noFill/>
                    </a:lnT>
                    <a:lnB>
                      <a:noFill/>
                    </a:lnB>
                    <a:noFill/>
                  </a:tcPr>
                </a:tc>
                <a:tc>
                  <a:txBody>
                    <a:bodyPr/>
                    <a:lstStyle/>
                    <a:p>
                      <a:r>
                        <a:rPr lang="en-US" sz="3200"/>
                        <a:t>Port Range</a:t>
                      </a:r>
                    </a:p>
                  </a:txBody>
                  <a:tcPr anchor="ctr">
                    <a:lnL>
                      <a:noFill/>
                    </a:lnL>
                    <a:lnR>
                      <a:noFill/>
                    </a:lnR>
                    <a:lnT>
                      <a:noFill/>
                    </a:lnT>
                    <a:lnB>
                      <a:noFill/>
                    </a:lnB>
                    <a:noFill/>
                  </a:tcPr>
                </a:tc>
                <a:tc>
                  <a:txBody>
                    <a:bodyPr/>
                    <a:lstStyle/>
                    <a:p>
                      <a:r>
                        <a:rPr lang="en-US" sz="3200"/>
                        <a:t>Description</a:t>
                      </a:r>
                    </a:p>
                  </a:txBody>
                  <a:tcPr anchor="ctr">
                    <a:lnL>
                      <a:noFill/>
                    </a:lnL>
                    <a:lnR>
                      <a:noFill/>
                    </a:lnR>
                    <a:lnT>
                      <a:noFill/>
                    </a:lnT>
                    <a:lnB>
                      <a:noFill/>
                    </a:lnB>
                    <a:noFill/>
                  </a:tcPr>
                </a:tc>
                <a:extLst>
                  <a:ext uri="{0D108BD9-81ED-4DB2-BD59-A6C34878D82A}">
                    <a16:rowId xmlns:a16="http://schemas.microsoft.com/office/drawing/2014/main" val="403340916"/>
                  </a:ext>
                </a:extLst>
              </a:tr>
              <a:tr h="1554480">
                <a:tc>
                  <a:txBody>
                    <a:bodyPr/>
                    <a:lstStyle/>
                    <a:p>
                      <a:r>
                        <a:rPr lang="en-US" sz="3200" b="1"/>
                        <a:t>Well-Known Ports</a:t>
                      </a:r>
                      <a:endParaRPr lang="en-US" sz="3200"/>
                    </a:p>
                  </a:txBody>
                  <a:tcPr anchor="ctr">
                    <a:lnL>
                      <a:noFill/>
                    </a:lnL>
                    <a:lnR>
                      <a:noFill/>
                    </a:lnR>
                    <a:lnT>
                      <a:noFill/>
                    </a:lnT>
                    <a:lnB>
                      <a:noFill/>
                    </a:lnB>
                    <a:noFill/>
                  </a:tcPr>
                </a:tc>
                <a:tc>
                  <a:txBody>
                    <a:bodyPr/>
                    <a:lstStyle/>
                    <a:p>
                      <a:r>
                        <a:rPr lang="en-US" sz="3200"/>
                        <a:t>0–1023</a:t>
                      </a:r>
                    </a:p>
                  </a:txBody>
                  <a:tcPr anchor="ctr">
                    <a:lnL>
                      <a:noFill/>
                    </a:lnL>
                    <a:lnR>
                      <a:noFill/>
                    </a:lnR>
                    <a:lnT>
                      <a:noFill/>
                    </a:lnT>
                    <a:lnB>
                      <a:noFill/>
                    </a:lnB>
                    <a:noFill/>
                  </a:tcPr>
                </a:tc>
                <a:tc>
                  <a:txBody>
                    <a:bodyPr/>
                    <a:lstStyle/>
                    <a:p>
                      <a:r>
                        <a:rPr lang="en-US" sz="3200"/>
                        <a:t>Assigned to standard, popular services</a:t>
                      </a:r>
                    </a:p>
                  </a:txBody>
                  <a:tcPr anchor="ctr">
                    <a:lnL>
                      <a:noFill/>
                    </a:lnL>
                    <a:lnR>
                      <a:noFill/>
                    </a:lnR>
                    <a:lnT>
                      <a:noFill/>
                    </a:lnT>
                    <a:lnB>
                      <a:noFill/>
                    </a:lnB>
                    <a:noFill/>
                  </a:tcPr>
                </a:tc>
                <a:extLst>
                  <a:ext uri="{0D108BD9-81ED-4DB2-BD59-A6C34878D82A}">
                    <a16:rowId xmlns:a16="http://schemas.microsoft.com/office/drawing/2014/main" val="3087972634"/>
                  </a:ext>
                </a:extLst>
              </a:tr>
              <a:tr h="1066800">
                <a:tc>
                  <a:txBody>
                    <a:bodyPr/>
                    <a:lstStyle/>
                    <a:p>
                      <a:r>
                        <a:rPr lang="en-US" sz="3200" b="1" dirty="0"/>
                        <a:t>Registered Ports</a:t>
                      </a:r>
                      <a:endParaRPr lang="en-US" sz="3200" dirty="0"/>
                    </a:p>
                  </a:txBody>
                  <a:tcPr anchor="ctr">
                    <a:lnL>
                      <a:noFill/>
                    </a:lnL>
                    <a:lnR>
                      <a:noFill/>
                    </a:lnR>
                    <a:lnT>
                      <a:noFill/>
                    </a:lnT>
                    <a:lnB>
                      <a:noFill/>
                    </a:lnB>
                    <a:noFill/>
                  </a:tcPr>
                </a:tc>
                <a:tc>
                  <a:txBody>
                    <a:bodyPr/>
                    <a:lstStyle/>
                    <a:p>
                      <a:r>
                        <a:rPr lang="en-US" sz="3200"/>
                        <a:t>1024–49151</a:t>
                      </a:r>
                    </a:p>
                  </a:txBody>
                  <a:tcPr anchor="ctr">
                    <a:lnL>
                      <a:noFill/>
                    </a:lnL>
                    <a:lnR>
                      <a:noFill/>
                    </a:lnR>
                    <a:lnT>
                      <a:noFill/>
                    </a:lnT>
                    <a:lnB>
                      <a:noFill/>
                    </a:lnB>
                    <a:noFill/>
                  </a:tcPr>
                </a:tc>
                <a:tc>
                  <a:txBody>
                    <a:bodyPr/>
                    <a:lstStyle/>
                    <a:p>
                      <a:r>
                        <a:rPr lang="en-US" sz="3200"/>
                        <a:t>Assigned to specific applications</a:t>
                      </a:r>
                    </a:p>
                  </a:txBody>
                  <a:tcPr anchor="ctr">
                    <a:lnL>
                      <a:noFill/>
                    </a:lnL>
                    <a:lnR>
                      <a:noFill/>
                    </a:lnR>
                    <a:lnT>
                      <a:noFill/>
                    </a:lnT>
                    <a:lnB>
                      <a:noFill/>
                    </a:lnB>
                    <a:noFill/>
                  </a:tcPr>
                </a:tc>
                <a:extLst>
                  <a:ext uri="{0D108BD9-81ED-4DB2-BD59-A6C34878D82A}">
                    <a16:rowId xmlns:a16="http://schemas.microsoft.com/office/drawing/2014/main" val="4017016504"/>
                  </a:ext>
                </a:extLst>
              </a:tr>
              <a:tr h="1554480">
                <a:tc>
                  <a:txBody>
                    <a:bodyPr/>
                    <a:lstStyle/>
                    <a:p>
                      <a:r>
                        <a:rPr lang="en-US" sz="3200" b="1"/>
                        <a:t>Dynamic/Private Ports</a:t>
                      </a:r>
                      <a:endParaRPr lang="en-US" sz="3200"/>
                    </a:p>
                  </a:txBody>
                  <a:tcPr anchor="ctr">
                    <a:lnL>
                      <a:noFill/>
                    </a:lnL>
                    <a:lnR>
                      <a:noFill/>
                    </a:lnR>
                    <a:lnT>
                      <a:noFill/>
                    </a:lnT>
                    <a:lnB>
                      <a:noFill/>
                    </a:lnB>
                    <a:noFill/>
                  </a:tcPr>
                </a:tc>
                <a:tc>
                  <a:txBody>
                    <a:bodyPr/>
                    <a:lstStyle/>
                    <a:p>
                      <a:r>
                        <a:rPr lang="en-US" sz="3200" dirty="0"/>
                        <a:t>49152–65535</a:t>
                      </a:r>
                    </a:p>
                  </a:txBody>
                  <a:tcPr anchor="ctr">
                    <a:lnL>
                      <a:noFill/>
                    </a:lnL>
                    <a:lnR>
                      <a:noFill/>
                    </a:lnR>
                    <a:lnT>
                      <a:noFill/>
                    </a:lnT>
                    <a:lnB>
                      <a:noFill/>
                    </a:lnB>
                    <a:noFill/>
                  </a:tcPr>
                </a:tc>
                <a:tc>
                  <a:txBody>
                    <a:bodyPr/>
                    <a:lstStyle/>
                    <a:p>
                      <a:r>
                        <a:rPr lang="en-US" sz="3200" dirty="0"/>
                        <a:t>Used temporarily by apps (ephemeral ports)</a:t>
                      </a:r>
                    </a:p>
                  </a:txBody>
                  <a:tcPr anchor="ctr">
                    <a:lnL>
                      <a:noFill/>
                    </a:lnL>
                    <a:lnR>
                      <a:noFill/>
                    </a:lnR>
                    <a:lnT>
                      <a:noFill/>
                    </a:lnT>
                    <a:lnB>
                      <a:noFill/>
                    </a:lnB>
                    <a:noFill/>
                  </a:tcPr>
                </a:tc>
                <a:extLst>
                  <a:ext uri="{0D108BD9-81ED-4DB2-BD59-A6C34878D82A}">
                    <a16:rowId xmlns:a16="http://schemas.microsoft.com/office/drawing/2014/main" val="1836214007"/>
                  </a:ext>
                </a:extLst>
              </a:tr>
            </a:tbl>
          </a:graphicData>
        </a:graphic>
      </p:graphicFrame>
      <p:sp>
        <p:nvSpPr>
          <p:cNvPr id="7" name="Rectangle 2">
            <a:extLst>
              <a:ext uri="{FF2B5EF4-FFF2-40B4-BE49-F238E27FC236}">
                <a16:creationId xmlns:a16="http://schemas.microsoft.com/office/drawing/2014/main" id="{6109F63C-22D5-D054-C12F-DF73F06295E6}"/>
              </a:ext>
            </a:extLst>
          </p:cNvPr>
          <p:cNvSpPr>
            <a:spLocks noChangeArrowheads="1"/>
          </p:cNvSpPr>
          <p:nvPr/>
        </p:nvSpPr>
        <p:spPr bwMode="auto">
          <a:xfrm>
            <a:off x="642937" y="21978"/>
            <a:ext cx="1063942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a:ln>
                  <a:noFill/>
                </a:ln>
                <a:solidFill>
                  <a:schemeClr val="tx1"/>
                </a:solidFill>
                <a:effectLst/>
                <a:latin typeface="Arial" panose="020B0604020202020204" pitchFamily="34" charset="0"/>
              </a:rPr>
              <a:t>Categories of Port Numbers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Port numbers are grouped into three categories:</a:t>
            </a:r>
            <a:endParaRPr kumimoji="0" lang="en-US" altLang="en-US" sz="4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5665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5DFE-C652-0896-8AB7-19DD5C67CC7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647A3D-F346-7B1E-2E8B-2776456A403B}"/>
              </a:ext>
            </a:extLst>
          </p:cNvPr>
          <p:cNvSpPr>
            <a:spLocks noGrp="1"/>
          </p:cNvSpPr>
          <p:nvPr>
            <p:ph type="ftr" sz="quarter" idx="11"/>
          </p:nvPr>
        </p:nvSpPr>
        <p:spPr/>
        <p:txBody>
          <a:bodyPr/>
          <a:lstStyle/>
          <a:p>
            <a:r>
              <a:rPr lang="en-US"/>
              <a:t>Newgate university minna ©️ 2022</a:t>
            </a:r>
            <a:endParaRPr lang="en-US" dirty="0"/>
          </a:p>
        </p:txBody>
      </p:sp>
      <p:graphicFrame>
        <p:nvGraphicFramePr>
          <p:cNvPr id="3" name="Table 2">
            <a:extLst>
              <a:ext uri="{FF2B5EF4-FFF2-40B4-BE49-F238E27FC236}">
                <a16:creationId xmlns:a16="http://schemas.microsoft.com/office/drawing/2014/main" id="{DC30301D-68BD-E3D0-5E1F-B61BF55DF7CC}"/>
              </a:ext>
            </a:extLst>
          </p:cNvPr>
          <p:cNvGraphicFramePr>
            <a:graphicFrameLocks noGrp="1"/>
          </p:cNvGraphicFramePr>
          <p:nvPr>
            <p:extLst>
              <p:ext uri="{D42A27DB-BD31-4B8C-83A1-F6EECF244321}">
                <p14:modId xmlns:p14="http://schemas.microsoft.com/office/powerpoint/2010/main" val="4198010640"/>
              </p:ext>
            </p:extLst>
          </p:nvPr>
        </p:nvGraphicFramePr>
        <p:xfrm>
          <a:off x="1076325" y="1428750"/>
          <a:ext cx="10753725" cy="4530830"/>
        </p:xfrm>
        <a:graphic>
          <a:graphicData uri="http://schemas.openxmlformats.org/drawingml/2006/table">
            <a:tbl>
              <a:tblPr/>
              <a:tblGrid>
                <a:gridCol w="3584575">
                  <a:extLst>
                    <a:ext uri="{9D8B030D-6E8A-4147-A177-3AD203B41FA5}">
                      <a16:colId xmlns:a16="http://schemas.microsoft.com/office/drawing/2014/main" val="301377641"/>
                    </a:ext>
                  </a:extLst>
                </a:gridCol>
                <a:gridCol w="3584575">
                  <a:extLst>
                    <a:ext uri="{9D8B030D-6E8A-4147-A177-3AD203B41FA5}">
                      <a16:colId xmlns:a16="http://schemas.microsoft.com/office/drawing/2014/main" val="458016687"/>
                    </a:ext>
                  </a:extLst>
                </a:gridCol>
                <a:gridCol w="3584575">
                  <a:extLst>
                    <a:ext uri="{9D8B030D-6E8A-4147-A177-3AD203B41FA5}">
                      <a16:colId xmlns:a16="http://schemas.microsoft.com/office/drawing/2014/main" val="1961941723"/>
                    </a:ext>
                  </a:extLst>
                </a:gridCol>
              </a:tblGrid>
              <a:tr h="903409">
                <a:tc>
                  <a:txBody>
                    <a:bodyPr/>
                    <a:lstStyle/>
                    <a:p>
                      <a:r>
                        <a:rPr lang="en-US" sz="4000"/>
                        <a:t>Port</a:t>
                      </a:r>
                    </a:p>
                  </a:txBody>
                  <a:tcPr anchor="ctr">
                    <a:lnL>
                      <a:noFill/>
                    </a:lnL>
                    <a:lnR>
                      <a:noFill/>
                    </a:lnR>
                    <a:lnT>
                      <a:noFill/>
                    </a:lnT>
                    <a:lnB>
                      <a:noFill/>
                    </a:lnB>
                    <a:noFill/>
                  </a:tcPr>
                </a:tc>
                <a:tc>
                  <a:txBody>
                    <a:bodyPr/>
                    <a:lstStyle/>
                    <a:p>
                      <a:r>
                        <a:rPr lang="en-US" sz="4000"/>
                        <a:t>Protocol</a:t>
                      </a:r>
                    </a:p>
                  </a:txBody>
                  <a:tcPr anchor="ctr">
                    <a:lnL>
                      <a:noFill/>
                    </a:lnL>
                    <a:lnR>
                      <a:noFill/>
                    </a:lnR>
                    <a:lnT>
                      <a:noFill/>
                    </a:lnT>
                    <a:lnB>
                      <a:noFill/>
                    </a:lnB>
                    <a:noFill/>
                  </a:tcPr>
                </a:tc>
                <a:tc>
                  <a:txBody>
                    <a:bodyPr/>
                    <a:lstStyle/>
                    <a:p>
                      <a:r>
                        <a:rPr lang="en-US" sz="4000"/>
                        <a:t>Purpose</a:t>
                      </a:r>
                    </a:p>
                  </a:txBody>
                  <a:tcPr anchor="ctr">
                    <a:lnL>
                      <a:noFill/>
                    </a:lnL>
                    <a:lnR>
                      <a:noFill/>
                    </a:lnR>
                    <a:lnT>
                      <a:noFill/>
                    </a:lnT>
                    <a:lnB>
                      <a:noFill/>
                    </a:lnB>
                    <a:noFill/>
                  </a:tcPr>
                </a:tc>
                <a:extLst>
                  <a:ext uri="{0D108BD9-81ED-4DB2-BD59-A6C34878D82A}">
                    <a16:rowId xmlns:a16="http://schemas.microsoft.com/office/drawing/2014/main" val="3357555205"/>
                  </a:ext>
                </a:extLst>
              </a:tr>
              <a:tr h="1471501">
                <a:tc>
                  <a:txBody>
                    <a:bodyPr/>
                    <a:lstStyle/>
                    <a:p>
                      <a:r>
                        <a:rPr lang="en-US" sz="4000" b="1"/>
                        <a:t>80</a:t>
                      </a:r>
                      <a:endParaRPr lang="en-US" sz="4000"/>
                    </a:p>
                  </a:txBody>
                  <a:tcPr anchor="ctr">
                    <a:lnL>
                      <a:noFill/>
                    </a:lnL>
                    <a:lnR>
                      <a:noFill/>
                    </a:lnR>
                    <a:lnT>
                      <a:noFill/>
                    </a:lnT>
                    <a:lnB>
                      <a:noFill/>
                    </a:lnB>
                    <a:noFill/>
                  </a:tcPr>
                </a:tc>
                <a:tc>
                  <a:txBody>
                    <a:bodyPr/>
                    <a:lstStyle/>
                    <a:p>
                      <a:r>
                        <a:rPr lang="en-US" sz="4000"/>
                        <a:t>HTTP</a:t>
                      </a:r>
                    </a:p>
                  </a:txBody>
                  <a:tcPr anchor="ctr">
                    <a:lnL>
                      <a:noFill/>
                    </a:lnL>
                    <a:lnR>
                      <a:noFill/>
                    </a:lnR>
                    <a:lnT>
                      <a:noFill/>
                    </a:lnT>
                    <a:lnB>
                      <a:noFill/>
                    </a:lnB>
                    <a:noFill/>
                  </a:tcPr>
                </a:tc>
                <a:tc>
                  <a:txBody>
                    <a:bodyPr/>
                    <a:lstStyle/>
                    <a:p>
                      <a:r>
                        <a:rPr lang="en-US" sz="4000"/>
                        <a:t>Unsecured web browsing</a:t>
                      </a:r>
                    </a:p>
                  </a:txBody>
                  <a:tcPr anchor="ctr">
                    <a:lnL>
                      <a:noFill/>
                    </a:lnL>
                    <a:lnR>
                      <a:noFill/>
                    </a:lnR>
                    <a:lnT>
                      <a:noFill/>
                    </a:lnT>
                    <a:lnB>
                      <a:noFill/>
                    </a:lnB>
                    <a:noFill/>
                  </a:tcPr>
                </a:tc>
                <a:extLst>
                  <a:ext uri="{0D108BD9-81ED-4DB2-BD59-A6C34878D82A}">
                    <a16:rowId xmlns:a16="http://schemas.microsoft.com/office/drawing/2014/main" val="1161944057"/>
                  </a:ext>
                </a:extLst>
              </a:tr>
              <a:tr h="2155920">
                <a:tc>
                  <a:txBody>
                    <a:bodyPr/>
                    <a:lstStyle/>
                    <a:p>
                      <a:r>
                        <a:rPr lang="en-US" sz="4000" b="1"/>
                        <a:t>443</a:t>
                      </a:r>
                      <a:endParaRPr lang="en-US" sz="4000"/>
                    </a:p>
                  </a:txBody>
                  <a:tcPr anchor="ctr">
                    <a:lnL>
                      <a:noFill/>
                    </a:lnL>
                    <a:lnR>
                      <a:noFill/>
                    </a:lnR>
                    <a:lnT>
                      <a:noFill/>
                    </a:lnT>
                    <a:lnB>
                      <a:noFill/>
                    </a:lnB>
                    <a:noFill/>
                  </a:tcPr>
                </a:tc>
                <a:tc>
                  <a:txBody>
                    <a:bodyPr/>
                    <a:lstStyle/>
                    <a:p>
                      <a:r>
                        <a:rPr lang="en-US" sz="4000"/>
                        <a:t>HTTPS</a:t>
                      </a:r>
                    </a:p>
                  </a:txBody>
                  <a:tcPr anchor="ctr">
                    <a:lnL>
                      <a:noFill/>
                    </a:lnL>
                    <a:lnR>
                      <a:noFill/>
                    </a:lnR>
                    <a:lnT>
                      <a:noFill/>
                    </a:lnT>
                    <a:lnB>
                      <a:noFill/>
                    </a:lnB>
                    <a:noFill/>
                  </a:tcPr>
                </a:tc>
                <a:tc>
                  <a:txBody>
                    <a:bodyPr/>
                    <a:lstStyle/>
                    <a:p>
                      <a:r>
                        <a:rPr lang="en-US" sz="4000" dirty="0"/>
                        <a:t>Secure/encrypted web browsing</a:t>
                      </a:r>
                    </a:p>
                  </a:txBody>
                  <a:tcPr anchor="ctr">
                    <a:lnL>
                      <a:noFill/>
                    </a:lnL>
                    <a:lnR>
                      <a:noFill/>
                    </a:lnR>
                    <a:lnT>
                      <a:noFill/>
                    </a:lnT>
                    <a:lnB>
                      <a:noFill/>
                    </a:lnB>
                    <a:noFill/>
                  </a:tcPr>
                </a:tc>
                <a:extLst>
                  <a:ext uri="{0D108BD9-81ED-4DB2-BD59-A6C34878D82A}">
                    <a16:rowId xmlns:a16="http://schemas.microsoft.com/office/drawing/2014/main" val="3117258360"/>
                  </a:ext>
                </a:extLst>
              </a:tr>
            </a:tbl>
          </a:graphicData>
        </a:graphic>
      </p:graphicFrame>
      <p:sp>
        <p:nvSpPr>
          <p:cNvPr id="4" name="Rectangle 1">
            <a:extLst>
              <a:ext uri="{FF2B5EF4-FFF2-40B4-BE49-F238E27FC236}">
                <a16:creationId xmlns:a16="http://schemas.microsoft.com/office/drawing/2014/main" id="{32D3F4F9-45F1-61B3-3DA0-D3A746EC6257}"/>
              </a:ext>
            </a:extLst>
          </p:cNvPr>
          <p:cNvSpPr>
            <a:spLocks noChangeArrowheads="1"/>
          </p:cNvSpPr>
          <p:nvPr/>
        </p:nvSpPr>
        <p:spPr bwMode="auto">
          <a:xfrm>
            <a:off x="438150" y="317228"/>
            <a:ext cx="11049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Common Well-Known TCP/IP Ports and Their Functions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 Web and Internet Services</a:t>
            </a:r>
          </a:p>
        </p:txBody>
      </p:sp>
    </p:spTree>
    <p:extLst>
      <p:ext uri="{BB962C8B-B14F-4D97-AF65-F5344CB8AC3E}">
        <p14:creationId xmlns:p14="http://schemas.microsoft.com/office/powerpoint/2010/main" val="8068681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F877-6724-506B-655D-5F14B0E0D6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93FB4F-2640-2D56-5BC0-638C981FFBD8}"/>
              </a:ext>
            </a:extLst>
          </p:cNvPr>
          <p:cNvSpPr>
            <a:spLocks noGrp="1"/>
          </p:cNvSpPr>
          <p:nvPr>
            <p:ph type="ftr" sz="quarter" idx="11"/>
          </p:nvPr>
        </p:nvSpPr>
        <p:spPr/>
        <p:txBody>
          <a:bodyPr/>
          <a:lstStyle/>
          <a:p>
            <a:r>
              <a:rPr lang="en-US"/>
              <a:t>Newgate university minna ©️ 2022</a:t>
            </a:r>
            <a:endParaRPr lang="en-US" dirty="0"/>
          </a:p>
        </p:txBody>
      </p:sp>
      <p:sp>
        <p:nvSpPr>
          <p:cNvPr id="6" name="Rectangle 1">
            <a:extLst>
              <a:ext uri="{FF2B5EF4-FFF2-40B4-BE49-F238E27FC236}">
                <a16:creationId xmlns:a16="http://schemas.microsoft.com/office/drawing/2014/main" id="{9AABE05F-BEE3-0862-C458-1A5E91818242}"/>
              </a:ext>
            </a:extLst>
          </p:cNvPr>
          <p:cNvSpPr>
            <a:spLocks noChangeArrowheads="1"/>
          </p:cNvSpPr>
          <p:nvPr/>
        </p:nvSpPr>
        <p:spPr bwMode="auto">
          <a:xfrm>
            <a:off x="371475" y="151987"/>
            <a:ext cx="110013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t>File Transfer and Remote Access</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B26D1D69-C42A-EEDE-FD85-68D2609C8182}"/>
              </a:ext>
            </a:extLst>
          </p:cNvPr>
          <p:cNvGraphicFramePr>
            <a:graphicFrameLocks noGrp="1"/>
          </p:cNvGraphicFramePr>
          <p:nvPr>
            <p:extLst>
              <p:ext uri="{D42A27DB-BD31-4B8C-83A1-F6EECF244321}">
                <p14:modId xmlns:p14="http://schemas.microsoft.com/office/powerpoint/2010/main" val="2079695508"/>
              </p:ext>
            </p:extLst>
          </p:nvPr>
        </p:nvGraphicFramePr>
        <p:xfrm>
          <a:off x="1314450" y="1249680"/>
          <a:ext cx="10058400" cy="4358640"/>
        </p:xfrm>
        <a:graphic>
          <a:graphicData uri="http://schemas.openxmlformats.org/drawingml/2006/table">
            <a:tbl>
              <a:tblPr/>
              <a:tblGrid>
                <a:gridCol w="3352800">
                  <a:extLst>
                    <a:ext uri="{9D8B030D-6E8A-4147-A177-3AD203B41FA5}">
                      <a16:colId xmlns:a16="http://schemas.microsoft.com/office/drawing/2014/main" val="169566794"/>
                    </a:ext>
                  </a:extLst>
                </a:gridCol>
                <a:gridCol w="3352800">
                  <a:extLst>
                    <a:ext uri="{9D8B030D-6E8A-4147-A177-3AD203B41FA5}">
                      <a16:colId xmlns:a16="http://schemas.microsoft.com/office/drawing/2014/main" val="3326853417"/>
                    </a:ext>
                  </a:extLst>
                </a:gridCol>
                <a:gridCol w="3352800">
                  <a:extLst>
                    <a:ext uri="{9D8B030D-6E8A-4147-A177-3AD203B41FA5}">
                      <a16:colId xmlns:a16="http://schemas.microsoft.com/office/drawing/2014/main" val="4183210334"/>
                    </a:ext>
                  </a:extLst>
                </a:gridCol>
              </a:tblGrid>
              <a:tr h="0">
                <a:tc>
                  <a:txBody>
                    <a:bodyPr/>
                    <a:lstStyle/>
                    <a:p>
                      <a:r>
                        <a:rPr lang="en-US" sz="3200"/>
                        <a:t>Port</a:t>
                      </a:r>
                    </a:p>
                  </a:txBody>
                  <a:tcPr anchor="ctr">
                    <a:lnL>
                      <a:noFill/>
                    </a:lnL>
                    <a:lnR>
                      <a:noFill/>
                    </a:lnR>
                    <a:lnT>
                      <a:noFill/>
                    </a:lnT>
                    <a:lnB>
                      <a:noFill/>
                    </a:lnB>
                    <a:noFill/>
                  </a:tcPr>
                </a:tc>
                <a:tc>
                  <a:txBody>
                    <a:bodyPr/>
                    <a:lstStyle/>
                    <a:p>
                      <a:r>
                        <a:rPr lang="en-US" sz="3200"/>
                        <a:t>Protocol</a:t>
                      </a:r>
                    </a:p>
                  </a:txBody>
                  <a:tcPr anchor="ctr">
                    <a:lnL>
                      <a:noFill/>
                    </a:lnL>
                    <a:lnR>
                      <a:noFill/>
                    </a:lnR>
                    <a:lnT>
                      <a:noFill/>
                    </a:lnT>
                    <a:lnB>
                      <a:noFill/>
                    </a:lnB>
                    <a:noFill/>
                  </a:tcPr>
                </a:tc>
                <a:tc>
                  <a:txBody>
                    <a:bodyPr/>
                    <a:lstStyle/>
                    <a:p>
                      <a:r>
                        <a:rPr lang="en-US" sz="3200"/>
                        <a:t>Purpose</a:t>
                      </a:r>
                    </a:p>
                  </a:txBody>
                  <a:tcPr anchor="ctr">
                    <a:lnL>
                      <a:noFill/>
                    </a:lnL>
                    <a:lnR>
                      <a:noFill/>
                    </a:lnR>
                    <a:lnT>
                      <a:noFill/>
                    </a:lnT>
                    <a:lnB>
                      <a:noFill/>
                    </a:lnB>
                    <a:noFill/>
                  </a:tcPr>
                </a:tc>
                <a:extLst>
                  <a:ext uri="{0D108BD9-81ED-4DB2-BD59-A6C34878D82A}">
                    <a16:rowId xmlns:a16="http://schemas.microsoft.com/office/drawing/2014/main" val="360541746"/>
                  </a:ext>
                </a:extLst>
              </a:tr>
              <a:tr h="0">
                <a:tc>
                  <a:txBody>
                    <a:bodyPr/>
                    <a:lstStyle/>
                    <a:p>
                      <a:r>
                        <a:rPr lang="en-US" sz="3200" b="1"/>
                        <a:t>20/21</a:t>
                      </a:r>
                      <a:endParaRPr lang="en-US" sz="3200"/>
                    </a:p>
                  </a:txBody>
                  <a:tcPr anchor="ctr">
                    <a:lnL>
                      <a:noFill/>
                    </a:lnL>
                    <a:lnR>
                      <a:noFill/>
                    </a:lnR>
                    <a:lnT>
                      <a:noFill/>
                    </a:lnT>
                    <a:lnB>
                      <a:noFill/>
                    </a:lnB>
                    <a:noFill/>
                  </a:tcPr>
                </a:tc>
                <a:tc>
                  <a:txBody>
                    <a:bodyPr/>
                    <a:lstStyle/>
                    <a:p>
                      <a:r>
                        <a:rPr lang="en-US" sz="3200"/>
                        <a:t>FTP</a:t>
                      </a:r>
                    </a:p>
                  </a:txBody>
                  <a:tcPr anchor="ctr">
                    <a:lnL>
                      <a:noFill/>
                    </a:lnL>
                    <a:lnR>
                      <a:noFill/>
                    </a:lnR>
                    <a:lnT>
                      <a:noFill/>
                    </a:lnT>
                    <a:lnB>
                      <a:noFill/>
                    </a:lnB>
                    <a:noFill/>
                  </a:tcPr>
                </a:tc>
                <a:tc>
                  <a:txBody>
                    <a:bodyPr/>
                    <a:lstStyle/>
                    <a:p>
                      <a:r>
                        <a:rPr lang="en-US" sz="3200"/>
                        <a:t>File transfer</a:t>
                      </a:r>
                    </a:p>
                  </a:txBody>
                  <a:tcPr anchor="ctr">
                    <a:lnL>
                      <a:noFill/>
                    </a:lnL>
                    <a:lnR>
                      <a:noFill/>
                    </a:lnR>
                    <a:lnT>
                      <a:noFill/>
                    </a:lnT>
                    <a:lnB>
                      <a:noFill/>
                    </a:lnB>
                    <a:noFill/>
                  </a:tcPr>
                </a:tc>
                <a:extLst>
                  <a:ext uri="{0D108BD9-81ED-4DB2-BD59-A6C34878D82A}">
                    <a16:rowId xmlns:a16="http://schemas.microsoft.com/office/drawing/2014/main" val="2728346932"/>
                  </a:ext>
                </a:extLst>
              </a:tr>
              <a:tr h="0">
                <a:tc>
                  <a:txBody>
                    <a:bodyPr/>
                    <a:lstStyle/>
                    <a:p>
                      <a:r>
                        <a:rPr lang="en-US" sz="3200" b="1"/>
                        <a:t>22</a:t>
                      </a:r>
                      <a:endParaRPr lang="en-US" sz="3200"/>
                    </a:p>
                  </a:txBody>
                  <a:tcPr anchor="ctr">
                    <a:lnL>
                      <a:noFill/>
                    </a:lnL>
                    <a:lnR>
                      <a:noFill/>
                    </a:lnR>
                    <a:lnT>
                      <a:noFill/>
                    </a:lnT>
                    <a:lnB>
                      <a:noFill/>
                    </a:lnB>
                    <a:noFill/>
                  </a:tcPr>
                </a:tc>
                <a:tc>
                  <a:txBody>
                    <a:bodyPr/>
                    <a:lstStyle/>
                    <a:p>
                      <a:r>
                        <a:rPr lang="en-US" sz="3200"/>
                        <a:t>SSH</a:t>
                      </a:r>
                    </a:p>
                  </a:txBody>
                  <a:tcPr anchor="ctr">
                    <a:lnL>
                      <a:noFill/>
                    </a:lnL>
                    <a:lnR>
                      <a:noFill/>
                    </a:lnR>
                    <a:lnT>
                      <a:noFill/>
                    </a:lnT>
                    <a:lnB>
                      <a:noFill/>
                    </a:lnB>
                    <a:noFill/>
                  </a:tcPr>
                </a:tc>
                <a:tc>
                  <a:txBody>
                    <a:bodyPr/>
                    <a:lstStyle/>
                    <a:p>
                      <a:r>
                        <a:rPr lang="en-US" sz="3200"/>
                        <a:t>Secure remote command access</a:t>
                      </a:r>
                    </a:p>
                  </a:txBody>
                  <a:tcPr anchor="ctr">
                    <a:lnL>
                      <a:noFill/>
                    </a:lnL>
                    <a:lnR>
                      <a:noFill/>
                    </a:lnR>
                    <a:lnT>
                      <a:noFill/>
                    </a:lnT>
                    <a:lnB>
                      <a:noFill/>
                    </a:lnB>
                    <a:noFill/>
                  </a:tcPr>
                </a:tc>
                <a:extLst>
                  <a:ext uri="{0D108BD9-81ED-4DB2-BD59-A6C34878D82A}">
                    <a16:rowId xmlns:a16="http://schemas.microsoft.com/office/drawing/2014/main" val="604193194"/>
                  </a:ext>
                </a:extLst>
              </a:tr>
              <a:tr h="0">
                <a:tc>
                  <a:txBody>
                    <a:bodyPr/>
                    <a:lstStyle/>
                    <a:p>
                      <a:r>
                        <a:rPr lang="en-US" sz="3200" b="1" dirty="0"/>
                        <a:t>23</a:t>
                      </a:r>
                      <a:endParaRPr lang="en-US" sz="3200" dirty="0"/>
                    </a:p>
                  </a:txBody>
                  <a:tcPr anchor="ctr">
                    <a:lnL>
                      <a:noFill/>
                    </a:lnL>
                    <a:lnR>
                      <a:noFill/>
                    </a:lnR>
                    <a:lnT>
                      <a:noFill/>
                    </a:lnT>
                    <a:lnB>
                      <a:noFill/>
                    </a:lnB>
                    <a:noFill/>
                  </a:tcPr>
                </a:tc>
                <a:tc>
                  <a:txBody>
                    <a:bodyPr/>
                    <a:lstStyle/>
                    <a:p>
                      <a:r>
                        <a:rPr lang="en-US" sz="3200"/>
                        <a:t>Telnet</a:t>
                      </a:r>
                    </a:p>
                  </a:txBody>
                  <a:tcPr anchor="ctr">
                    <a:lnL>
                      <a:noFill/>
                    </a:lnL>
                    <a:lnR>
                      <a:noFill/>
                    </a:lnR>
                    <a:lnT>
                      <a:noFill/>
                    </a:lnT>
                    <a:lnB>
                      <a:noFill/>
                    </a:lnB>
                    <a:noFill/>
                  </a:tcPr>
                </a:tc>
                <a:tc>
                  <a:txBody>
                    <a:bodyPr/>
                    <a:lstStyle/>
                    <a:p>
                      <a:r>
                        <a:rPr lang="en-US" sz="3200"/>
                        <a:t>Unsecured remote access</a:t>
                      </a:r>
                    </a:p>
                  </a:txBody>
                  <a:tcPr anchor="ctr">
                    <a:lnL>
                      <a:noFill/>
                    </a:lnL>
                    <a:lnR>
                      <a:noFill/>
                    </a:lnR>
                    <a:lnT>
                      <a:noFill/>
                    </a:lnT>
                    <a:lnB>
                      <a:noFill/>
                    </a:lnB>
                    <a:noFill/>
                  </a:tcPr>
                </a:tc>
                <a:extLst>
                  <a:ext uri="{0D108BD9-81ED-4DB2-BD59-A6C34878D82A}">
                    <a16:rowId xmlns:a16="http://schemas.microsoft.com/office/drawing/2014/main" val="2027895881"/>
                  </a:ext>
                </a:extLst>
              </a:tr>
              <a:tr h="0">
                <a:tc>
                  <a:txBody>
                    <a:bodyPr/>
                    <a:lstStyle/>
                    <a:p>
                      <a:r>
                        <a:rPr lang="en-US" sz="3200" b="1"/>
                        <a:t>69</a:t>
                      </a:r>
                      <a:endParaRPr lang="en-US" sz="3200"/>
                    </a:p>
                  </a:txBody>
                  <a:tcPr anchor="ctr">
                    <a:lnL>
                      <a:noFill/>
                    </a:lnL>
                    <a:lnR>
                      <a:noFill/>
                    </a:lnR>
                    <a:lnT>
                      <a:noFill/>
                    </a:lnT>
                    <a:lnB>
                      <a:noFill/>
                    </a:lnB>
                    <a:noFill/>
                  </a:tcPr>
                </a:tc>
                <a:tc>
                  <a:txBody>
                    <a:bodyPr/>
                    <a:lstStyle/>
                    <a:p>
                      <a:r>
                        <a:rPr lang="en-US" sz="3200"/>
                        <a:t>TFTP</a:t>
                      </a:r>
                    </a:p>
                  </a:txBody>
                  <a:tcPr anchor="ctr">
                    <a:lnL>
                      <a:noFill/>
                    </a:lnL>
                    <a:lnR>
                      <a:noFill/>
                    </a:lnR>
                    <a:lnT>
                      <a:noFill/>
                    </a:lnT>
                    <a:lnB>
                      <a:noFill/>
                    </a:lnB>
                    <a:noFill/>
                  </a:tcPr>
                </a:tc>
                <a:tc>
                  <a:txBody>
                    <a:bodyPr/>
                    <a:lstStyle/>
                    <a:p>
                      <a:r>
                        <a:rPr lang="en-US" sz="3200" dirty="0"/>
                        <a:t>Simple file transfer (UDP)</a:t>
                      </a:r>
                    </a:p>
                  </a:txBody>
                  <a:tcPr anchor="ctr">
                    <a:lnL>
                      <a:noFill/>
                    </a:lnL>
                    <a:lnR>
                      <a:noFill/>
                    </a:lnR>
                    <a:lnT>
                      <a:noFill/>
                    </a:lnT>
                    <a:lnB>
                      <a:noFill/>
                    </a:lnB>
                    <a:noFill/>
                  </a:tcPr>
                </a:tc>
                <a:extLst>
                  <a:ext uri="{0D108BD9-81ED-4DB2-BD59-A6C34878D82A}">
                    <a16:rowId xmlns:a16="http://schemas.microsoft.com/office/drawing/2014/main" val="572197270"/>
                  </a:ext>
                </a:extLst>
              </a:tr>
            </a:tbl>
          </a:graphicData>
        </a:graphic>
      </p:graphicFrame>
    </p:spTree>
    <p:extLst>
      <p:ext uri="{BB962C8B-B14F-4D97-AF65-F5344CB8AC3E}">
        <p14:creationId xmlns:p14="http://schemas.microsoft.com/office/powerpoint/2010/main" val="25534823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CC117-126C-4A23-15C3-0C89102A9AF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2AC9E9-1038-E453-D420-DAA84D85D580}"/>
              </a:ext>
            </a:extLst>
          </p:cNvPr>
          <p:cNvSpPr>
            <a:spLocks noGrp="1"/>
          </p:cNvSpPr>
          <p:nvPr>
            <p:ph type="ftr" sz="quarter" idx="11"/>
          </p:nvPr>
        </p:nvSpPr>
        <p:spPr/>
        <p:txBody>
          <a:bodyPr/>
          <a:lstStyle/>
          <a:p>
            <a:r>
              <a:rPr lang="en-US"/>
              <a:t>Newgate university minna ©️ 2022</a:t>
            </a:r>
            <a:endParaRPr lang="en-US" dirty="0"/>
          </a:p>
        </p:txBody>
      </p:sp>
      <p:sp>
        <p:nvSpPr>
          <p:cNvPr id="6" name="Rectangle 1">
            <a:extLst>
              <a:ext uri="{FF2B5EF4-FFF2-40B4-BE49-F238E27FC236}">
                <a16:creationId xmlns:a16="http://schemas.microsoft.com/office/drawing/2014/main" id="{26CBDB86-6F39-B0A1-29C2-699128B74CB0}"/>
              </a:ext>
            </a:extLst>
          </p:cNvPr>
          <p:cNvSpPr>
            <a:spLocks noChangeArrowheads="1"/>
          </p:cNvSpPr>
          <p:nvPr/>
        </p:nvSpPr>
        <p:spPr bwMode="auto">
          <a:xfrm>
            <a:off x="371475" y="151987"/>
            <a:ext cx="110013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t>Networking &amp; Security Services</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67FB2A9F-4F2F-96DA-1BEB-47510887FEC6}"/>
              </a:ext>
            </a:extLst>
          </p:cNvPr>
          <p:cNvGraphicFramePr>
            <a:graphicFrameLocks noGrp="1"/>
          </p:cNvGraphicFramePr>
          <p:nvPr>
            <p:extLst>
              <p:ext uri="{D42A27DB-BD31-4B8C-83A1-F6EECF244321}">
                <p14:modId xmlns:p14="http://schemas.microsoft.com/office/powerpoint/2010/main" val="1144474361"/>
              </p:ext>
            </p:extLst>
          </p:nvPr>
        </p:nvGraphicFramePr>
        <p:xfrm>
          <a:off x="1162050" y="921428"/>
          <a:ext cx="11001375" cy="5003123"/>
        </p:xfrm>
        <a:graphic>
          <a:graphicData uri="http://schemas.openxmlformats.org/drawingml/2006/table">
            <a:tbl>
              <a:tblPr/>
              <a:tblGrid>
                <a:gridCol w="3667125">
                  <a:extLst>
                    <a:ext uri="{9D8B030D-6E8A-4147-A177-3AD203B41FA5}">
                      <a16:colId xmlns:a16="http://schemas.microsoft.com/office/drawing/2014/main" val="2209881516"/>
                    </a:ext>
                  </a:extLst>
                </a:gridCol>
                <a:gridCol w="3667125">
                  <a:extLst>
                    <a:ext uri="{9D8B030D-6E8A-4147-A177-3AD203B41FA5}">
                      <a16:colId xmlns:a16="http://schemas.microsoft.com/office/drawing/2014/main" val="4202786545"/>
                    </a:ext>
                  </a:extLst>
                </a:gridCol>
                <a:gridCol w="3667125">
                  <a:extLst>
                    <a:ext uri="{9D8B030D-6E8A-4147-A177-3AD203B41FA5}">
                      <a16:colId xmlns:a16="http://schemas.microsoft.com/office/drawing/2014/main" val="59900600"/>
                    </a:ext>
                  </a:extLst>
                </a:gridCol>
              </a:tblGrid>
              <a:tr h="542792">
                <a:tc>
                  <a:txBody>
                    <a:bodyPr/>
                    <a:lstStyle/>
                    <a:p>
                      <a:r>
                        <a:rPr lang="en-US" sz="2800"/>
                        <a:t>Port</a:t>
                      </a:r>
                    </a:p>
                  </a:txBody>
                  <a:tcPr anchor="ctr">
                    <a:lnL>
                      <a:noFill/>
                    </a:lnL>
                    <a:lnR>
                      <a:noFill/>
                    </a:lnR>
                    <a:lnT>
                      <a:noFill/>
                    </a:lnT>
                    <a:lnB>
                      <a:noFill/>
                    </a:lnB>
                    <a:noFill/>
                  </a:tcPr>
                </a:tc>
                <a:tc>
                  <a:txBody>
                    <a:bodyPr/>
                    <a:lstStyle/>
                    <a:p>
                      <a:r>
                        <a:rPr lang="en-US" sz="2800"/>
                        <a:t>Protocol</a:t>
                      </a:r>
                    </a:p>
                  </a:txBody>
                  <a:tcPr anchor="ctr">
                    <a:lnL>
                      <a:noFill/>
                    </a:lnL>
                    <a:lnR>
                      <a:noFill/>
                    </a:lnR>
                    <a:lnT>
                      <a:noFill/>
                    </a:lnT>
                    <a:lnB>
                      <a:noFill/>
                    </a:lnB>
                    <a:noFill/>
                  </a:tcPr>
                </a:tc>
                <a:tc>
                  <a:txBody>
                    <a:bodyPr/>
                    <a:lstStyle/>
                    <a:p>
                      <a:r>
                        <a:rPr lang="en-US" sz="2800"/>
                        <a:t>Purpose</a:t>
                      </a:r>
                    </a:p>
                  </a:txBody>
                  <a:tcPr anchor="ctr">
                    <a:lnL>
                      <a:noFill/>
                    </a:lnL>
                    <a:lnR>
                      <a:noFill/>
                    </a:lnR>
                    <a:lnT>
                      <a:noFill/>
                    </a:lnT>
                    <a:lnB>
                      <a:noFill/>
                    </a:lnB>
                    <a:noFill/>
                  </a:tcPr>
                </a:tc>
                <a:extLst>
                  <a:ext uri="{0D108BD9-81ED-4DB2-BD59-A6C34878D82A}">
                    <a16:rowId xmlns:a16="http://schemas.microsoft.com/office/drawing/2014/main" val="2326186107"/>
                  </a:ext>
                </a:extLst>
              </a:tr>
              <a:tr h="1486777">
                <a:tc>
                  <a:txBody>
                    <a:bodyPr/>
                    <a:lstStyle/>
                    <a:p>
                      <a:r>
                        <a:rPr lang="en-US" sz="2800" b="1"/>
                        <a:t>53</a:t>
                      </a:r>
                      <a:endParaRPr lang="en-US" sz="2800"/>
                    </a:p>
                  </a:txBody>
                  <a:tcPr anchor="ctr">
                    <a:lnL>
                      <a:noFill/>
                    </a:lnL>
                    <a:lnR>
                      <a:noFill/>
                    </a:lnR>
                    <a:lnT>
                      <a:noFill/>
                    </a:lnT>
                    <a:lnB>
                      <a:noFill/>
                    </a:lnB>
                    <a:noFill/>
                  </a:tcPr>
                </a:tc>
                <a:tc>
                  <a:txBody>
                    <a:bodyPr/>
                    <a:lstStyle/>
                    <a:p>
                      <a:r>
                        <a:rPr lang="en-US" sz="2800"/>
                        <a:t>DNS</a:t>
                      </a:r>
                    </a:p>
                  </a:txBody>
                  <a:tcPr anchor="ctr">
                    <a:lnL>
                      <a:noFill/>
                    </a:lnL>
                    <a:lnR>
                      <a:noFill/>
                    </a:lnR>
                    <a:lnT>
                      <a:noFill/>
                    </a:lnT>
                    <a:lnB>
                      <a:noFill/>
                    </a:lnB>
                    <a:noFill/>
                  </a:tcPr>
                </a:tc>
                <a:tc>
                  <a:txBody>
                    <a:bodyPr/>
                    <a:lstStyle/>
                    <a:p>
                      <a:r>
                        <a:rPr lang="en-US" sz="2800"/>
                        <a:t>Converts domain names to IP addresses</a:t>
                      </a:r>
                    </a:p>
                  </a:txBody>
                  <a:tcPr anchor="ctr">
                    <a:lnL>
                      <a:noFill/>
                    </a:lnL>
                    <a:lnR>
                      <a:noFill/>
                    </a:lnR>
                    <a:lnT>
                      <a:noFill/>
                    </a:lnT>
                    <a:lnB>
                      <a:noFill/>
                    </a:lnB>
                    <a:noFill/>
                  </a:tcPr>
                </a:tc>
                <a:extLst>
                  <a:ext uri="{0D108BD9-81ED-4DB2-BD59-A6C34878D82A}">
                    <a16:rowId xmlns:a16="http://schemas.microsoft.com/office/drawing/2014/main" val="469958386"/>
                  </a:ext>
                </a:extLst>
              </a:tr>
              <a:tr h="1486777">
                <a:tc>
                  <a:txBody>
                    <a:bodyPr/>
                    <a:lstStyle/>
                    <a:p>
                      <a:r>
                        <a:rPr lang="en-US" sz="2800" b="1" dirty="0"/>
                        <a:t>67/68</a:t>
                      </a:r>
                      <a:endParaRPr lang="en-US" sz="2800" dirty="0"/>
                    </a:p>
                  </a:txBody>
                  <a:tcPr anchor="ctr">
                    <a:lnL>
                      <a:noFill/>
                    </a:lnL>
                    <a:lnR>
                      <a:noFill/>
                    </a:lnR>
                    <a:lnT>
                      <a:noFill/>
                    </a:lnT>
                    <a:lnB>
                      <a:noFill/>
                    </a:lnB>
                    <a:noFill/>
                  </a:tcPr>
                </a:tc>
                <a:tc>
                  <a:txBody>
                    <a:bodyPr/>
                    <a:lstStyle/>
                    <a:p>
                      <a:r>
                        <a:rPr lang="en-US" sz="2800" dirty="0"/>
                        <a:t>DHCP</a:t>
                      </a:r>
                    </a:p>
                  </a:txBody>
                  <a:tcPr anchor="ctr">
                    <a:lnL>
                      <a:noFill/>
                    </a:lnL>
                    <a:lnR>
                      <a:noFill/>
                    </a:lnR>
                    <a:lnT>
                      <a:noFill/>
                    </a:lnT>
                    <a:lnB>
                      <a:noFill/>
                    </a:lnB>
                    <a:noFill/>
                  </a:tcPr>
                </a:tc>
                <a:tc>
                  <a:txBody>
                    <a:bodyPr/>
                    <a:lstStyle/>
                    <a:p>
                      <a:r>
                        <a:rPr lang="en-US" sz="2800"/>
                        <a:t>Assigns IP addresses automatically</a:t>
                      </a:r>
                    </a:p>
                  </a:txBody>
                  <a:tcPr anchor="ctr">
                    <a:lnL>
                      <a:noFill/>
                    </a:lnL>
                    <a:lnR>
                      <a:noFill/>
                    </a:lnR>
                    <a:lnT>
                      <a:noFill/>
                    </a:lnT>
                    <a:lnB>
                      <a:noFill/>
                    </a:lnB>
                    <a:noFill/>
                  </a:tcPr>
                </a:tc>
                <a:extLst>
                  <a:ext uri="{0D108BD9-81ED-4DB2-BD59-A6C34878D82A}">
                    <a16:rowId xmlns:a16="http://schemas.microsoft.com/office/drawing/2014/main" val="1303701069"/>
                  </a:ext>
                </a:extLst>
              </a:tr>
              <a:tr h="1486777">
                <a:tc>
                  <a:txBody>
                    <a:bodyPr/>
                    <a:lstStyle/>
                    <a:p>
                      <a:r>
                        <a:rPr lang="en-US" sz="2800" b="1"/>
                        <a:t>161</a:t>
                      </a:r>
                      <a:endParaRPr lang="en-US" sz="2800"/>
                    </a:p>
                  </a:txBody>
                  <a:tcPr anchor="ctr">
                    <a:lnL>
                      <a:noFill/>
                    </a:lnL>
                    <a:lnR>
                      <a:noFill/>
                    </a:lnR>
                    <a:lnT>
                      <a:noFill/>
                    </a:lnT>
                    <a:lnB>
                      <a:noFill/>
                    </a:lnB>
                    <a:noFill/>
                  </a:tcPr>
                </a:tc>
                <a:tc>
                  <a:txBody>
                    <a:bodyPr/>
                    <a:lstStyle/>
                    <a:p>
                      <a:r>
                        <a:rPr lang="en-US" sz="2800"/>
                        <a:t>SNMP</a:t>
                      </a:r>
                    </a:p>
                  </a:txBody>
                  <a:tcPr anchor="ctr">
                    <a:lnL>
                      <a:noFill/>
                    </a:lnL>
                    <a:lnR>
                      <a:noFill/>
                    </a:lnR>
                    <a:lnT>
                      <a:noFill/>
                    </a:lnT>
                    <a:lnB>
                      <a:noFill/>
                    </a:lnB>
                    <a:noFill/>
                  </a:tcPr>
                </a:tc>
                <a:tc>
                  <a:txBody>
                    <a:bodyPr/>
                    <a:lstStyle/>
                    <a:p>
                      <a:r>
                        <a:rPr lang="en-US" sz="2800" dirty="0"/>
                        <a:t>Network monitoring and management</a:t>
                      </a:r>
                    </a:p>
                  </a:txBody>
                  <a:tcPr anchor="ctr">
                    <a:lnL>
                      <a:noFill/>
                    </a:lnL>
                    <a:lnR>
                      <a:noFill/>
                    </a:lnR>
                    <a:lnT>
                      <a:noFill/>
                    </a:lnT>
                    <a:lnB>
                      <a:noFill/>
                    </a:lnB>
                    <a:noFill/>
                  </a:tcPr>
                </a:tc>
                <a:extLst>
                  <a:ext uri="{0D108BD9-81ED-4DB2-BD59-A6C34878D82A}">
                    <a16:rowId xmlns:a16="http://schemas.microsoft.com/office/drawing/2014/main" val="951035636"/>
                  </a:ext>
                </a:extLst>
              </a:tr>
            </a:tbl>
          </a:graphicData>
        </a:graphic>
      </p:graphicFrame>
    </p:spTree>
    <p:extLst>
      <p:ext uri="{BB962C8B-B14F-4D97-AF65-F5344CB8AC3E}">
        <p14:creationId xmlns:p14="http://schemas.microsoft.com/office/powerpoint/2010/main" val="9213908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22E85-BA81-8AF1-0418-EA35D0B1CE0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6C5495-FA01-456B-33ED-9225D41FC374}"/>
              </a:ext>
            </a:extLst>
          </p:cNvPr>
          <p:cNvSpPr>
            <a:spLocks noGrp="1"/>
          </p:cNvSpPr>
          <p:nvPr>
            <p:ph type="ftr" sz="quarter" idx="11"/>
          </p:nvPr>
        </p:nvSpPr>
        <p:spPr/>
        <p:txBody>
          <a:bodyPr/>
          <a:lstStyle/>
          <a:p>
            <a:r>
              <a:rPr lang="en-US"/>
              <a:t>Newgate university minna ©️ 2022</a:t>
            </a:r>
            <a:endParaRPr lang="en-US" dirty="0"/>
          </a:p>
        </p:txBody>
      </p:sp>
      <p:sp>
        <p:nvSpPr>
          <p:cNvPr id="6" name="Rectangle 1">
            <a:extLst>
              <a:ext uri="{FF2B5EF4-FFF2-40B4-BE49-F238E27FC236}">
                <a16:creationId xmlns:a16="http://schemas.microsoft.com/office/drawing/2014/main" id="{2AD5E580-D380-F250-D0FB-35FC202C7AB3}"/>
              </a:ext>
            </a:extLst>
          </p:cNvPr>
          <p:cNvSpPr>
            <a:spLocks noChangeArrowheads="1"/>
          </p:cNvSpPr>
          <p:nvPr/>
        </p:nvSpPr>
        <p:spPr bwMode="auto">
          <a:xfrm>
            <a:off x="371475" y="151987"/>
            <a:ext cx="110013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t>Windows Services</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C3491CF9-215A-32B1-C762-59D4B7A40F74}"/>
              </a:ext>
            </a:extLst>
          </p:cNvPr>
          <p:cNvGraphicFramePr>
            <a:graphicFrameLocks noGrp="1"/>
          </p:cNvGraphicFramePr>
          <p:nvPr>
            <p:extLst>
              <p:ext uri="{D42A27DB-BD31-4B8C-83A1-F6EECF244321}">
                <p14:modId xmlns:p14="http://schemas.microsoft.com/office/powerpoint/2010/main" val="2853810038"/>
              </p:ext>
            </p:extLst>
          </p:nvPr>
        </p:nvGraphicFramePr>
        <p:xfrm>
          <a:off x="1200150" y="1143000"/>
          <a:ext cx="10306050" cy="4857750"/>
        </p:xfrm>
        <a:graphic>
          <a:graphicData uri="http://schemas.openxmlformats.org/drawingml/2006/table">
            <a:tbl>
              <a:tblPr/>
              <a:tblGrid>
                <a:gridCol w="3435350">
                  <a:extLst>
                    <a:ext uri="{9D8B030D-6E8A-4147-A177-3AD203B41FA5}">
                      <a16:colId xmlns:a16="http://schemas.microsoft.com/office/drawing/2014/main" val="1807172485"/>
                    </a:ext>
                  </a:extLst>
                </a:gridCol>
                <a:gridCol w="3435350">
                  <a:extLst>
                    <a:ext uri="{9D8B030D-6E8A-4147-A177-3AD203B41FA5}">
                      <a16:colId xmlns:a16="http://schemas.microsoft.com/office/drawing/2014/main" val="762378806"/>
                    </a:ext>
                  </a:extLst>
                </a:gridCol>
                <a:gridCol w="3435350">
                  <a:extLst>
                    <a:ext uri="{9D8B030D-6E8A-4147-A177-3AD203B41FA5}">
                      <a16:colId xmlns:a16="http://schemas.microsoft.com/office/drawing/2014/main" val="1792186267"/>
                    </a:ext>
                  </a:extLst>
                </a:gridCol>
              </a:tblGrid>
              <a:tr h="730812">
                <a:tc>
                  <a:txBody>
                    <a:bodyPr/>
                    <a:lstStyle/>
                    <a:p>
                      <a:r>
                        <a:rPr lang="en-US" sz="2800"/>
                        <a:t>Port</a:t>
                      </a:r>
                    </a:p>
                  </a:txBody>
                  <a:tcPr anchor="ctr">
                    <a:lnL>
                      <a:noFill/>
                    </a:lnL>
                    <a:lnR>
                      <a:noFill/>
                    </a:lnR>
                    <a:lnT>
                      <a:noFill/>
                    </a:lnT>
                    <a:lnB>
                      <a:noFill/>
                    </a:lnB>
                    <a:noFill/>
                  </a:tcPr>
                </a:tc>
                <a:tc>
                  <a:txBody>
                    <a:bodyPr/>
                    <a:lstStyle/>
                    <a:p>
                      <a:r>
                        <a:rPr lang="en-US" sz="2800" dirty="0"/>
                        <a:t>Protocol</a:t>
                      </a:r>
                    </a:p>
                  </a:txBody>
                  <a:tcPr anchor="ctr">
                    <a:lnL>
                      <a:noFill/>
                    </a:lnL>
                    <a:lnR>
                      <a:noFill/>
                    </a:lnR>
                    <a:lnT>
                      <a:noFill/>
                    </a:lnT>
                    <a:lnB>
                      <a:noFill/>
                    </a:lnB>
                    <a:noFill/>
                  </a:tcPr>
                </a:tc>
                <a:tc>
                  <a:txBody>
                    <a:bodyPr/>
                    <a:lstStyle/>
                    <a:p>
                      <a:r>
                        <a:rPr lang="en-US" sz="2800"/>
                        <a:t>Purpose</a:t>
                      </a:r>
                    </a:p>
                  </a:txBody>
                  <a:tcPr anchor="ctr">
                    <a:lnL>
                      <a:noFill/>
                    </a:lnL>
                    <a:lnR>
                      <a:noFill/>
                    </a:lnR>
                    <a:lnT>
                      <a:noFill/>
                    </a:lnT>
                    <a:lnB>
                      <a:noFill/>
                    </a:lnB>
                    <a:noFill/>
                  </a:tcPr>
                </a:tc>
                <a:extLst>
                  <a:ext uri="{0D108BD9-81ED-4DB2-BD59-A6C34878D82A}">
                    <a16:rowId xmlns:a16="http://schemas.microsoft.com/office/drawing/2014/main" val="2743719091"/>
                  </a:ext>
                </a:extLst>
              </a:tr>
              <a:tr h="1332657">
                <a:tc>
                  <a:txBody>
                    <a:bodyPr/>
                    <a:lstStyle/>
                    <a:p>
                      <a:r>
                        <a:rPr lang="en-US" sz="2800" b="1"/>
                        <a:t>135</a:t>
                      </a:r>
                      <a:endParaRPr lang="en-US" sz="2800"/>
                    </a:p>
                  </a:txBody>
                  <a:tcPr anchor="ctr">
                    <a:lnL>
                      <a:noFill/>
                    </a:lnL>
                    <a:lnR>
                      <a:noFill/>
                    </a:lnR>
                    <a:lnT>
                      <a:noFill/>
                    </a:lnT>
                    <a:lnB>
                      <a:noFill/>
                    </a:lnB>
                    <a:noFill/>
                  </a:tcPr>
                </a:tc>
                <a:tc>
                  <a:txBody>
                    <a:bodyPr/>
                    <a:lstStyle/>
                    <a:p>
                      <a:r>
                        <a:rPr lang="en-US" sz="2800"/>
                        <a:t>RPC</a:t>
                      </a:r>
                    </a:p>
                  </a:txBody>
                  <a:tcPr anchor="ctr">
                    <a:lnL>
                      <a:noFill/>
                    </a:lnL>
                    <a:lnR>
                      <a:noFill/>
                    </a:lnR>
                    <a:lnT>
                      <a:noFill/>
                    </a:lnT>
                    <a:lnB>
                      <a:noFill/>
                    </a:lnB>
                    <a:noFill/>
                  </a:tcPr>
                </a:tc>
                <a:tc>
                  <a:txBody>
                    <a:bodyPr/>
                    <a:lstStyle/>
                    <a:p>
                      <a:r>
                        <a:rPr lang="en-US" sz="2800"/>
                        <a:t>Remote procedure calls</a:t>
                      </a:r>
                    </a:p>
                  </a:txBody>
                  <a:tcPr anchor="ctr">
                    <a:lnL>
                      <a:noFill/>
                    </a:lnL>
                    <a:lnR>
                      <a:noFill/>
                    </a:lnR>
                    <a:lnT>
                      <a:noFill/>
                    </a:lnT>
                    <a:lnB>
                      <a:noFill/>
                    </a:lnB>
                    <a:noFill/>
                  </a:tcPr>
                </a:tc>
                <a:extLst>
                  <a:ext uri="{0D108BD9-81ED-4DB2-BD59-A6C34878D82A}">
                    <a16:rowId xmlns:a16="http://schemas.microsoft.com/office/drawing/2014/main" val="3301321703"/>
                  </a:ext>
                </a:extLst>
              </a:tr>
              <a:tr h="730812">
                <a:tc>
                  <a:txBody>
                    <a:bodyPr/>
                    <a:lstStyle/>
                    <a:p>
                      <a:r>
                        <a:rPr lang="en-US" sz="2800" b="1"/>
                        <a:t>139</a:t>
                      </a:r>
                      <a:endParaRPr lang="en-US" sz="2800"/>
                    </a:p>
                  </a:txBody>
                  <a:tcPr anchor="ctr">
                    <a:lnL>
                      <a:noFill/>
                    </a:lnL>
                    <a:lnR>
                      <a:noFill/>
                    </a:lnR>
                    <a:lnT>
                      <a:noFill/>
                    </a:lnT>
                    <a:lnB>
                      <a:noFill/>
                    </a:lnB>
                    <a:noFill/>
                  </a:tcPr>
                </a:tc>
                <a:tc>
                  <a:txBody>
                    <a:bodyPr/>
                    <a:lstStyle/>
                    <a:p>
                      <a:r>
                        <a:rPr lang="en-US" sz="2800"/>
                        <a:t>NetBIOS</a:t>
                      </a:r>
                    </a:p>
                  </a:txBody>
                  <a:tcPr anchor="ctr">
                    <a:lnL>
                      <a:noFill/>
                    </a:lnL>
                    <a:lnR>
                      <a:noFill/>
                    </a:lnR>
                    <a:lnT>
                      <a:noFill/>
                    </a:lnT>
                    <a:lnB>
                      <a:noFill/>
                    </a:lnB>
                    <a:noFill/>
                  </a:tcPr>
                </a:tc>
                <a:tc>
                  <a:txBody>
                    <a:bodyPr/>
                    <a:lstStyle/>
                    <a:p>
                      <a:r>
                        <a:rPr lang="en-US" sz="2800"/>
                        <a:t>File/printer sharing</a:t>
                      </a:r>
                    </a:p>
                  </a:txBody>
                  <a:tcPr anchor="ctr">
                    <a:lnL>
                      <a:noFill/>
                    </a:lnL>
                    <a:lnR>
                      <a:noFill/>
                    </a:lnR>
                    <a:lnT>
                      <a:noFill/>
                    </a:lnT>
                    <a:lnB>
                      <a:noFill/>
                    </a:lnB>
                    <a:noFill/>
                  </a:tcPr>
                </a:tc>
                <a:extLst>
                  <a:ext uri="{0D108BD9-81ED-4DB2-BD59-A6C34878D82A}">
                    <a16:rowId xmlns:a16="http://schemas.microsoft.com/office/drawing/2014/main" val="693262229"/>
                  </a:ext>
                </a:extLst>
              </a:tr>
              <a:tr h="730812">
                <a:tc>
                  <a:txBody>
                    <a:bodyPr/>
                    <a:lstStyle/>
                    <a:p>
                      <a:r>
                        <a:rPr lang="en-US" sz="2800" b="1"/>
                        <a:t>445</a:t>
                      </a:r>
                      <a:endParaRPr lang="en-US" sz="2800"/>
                    </a:p>
                  </a:txBody>
                  <a:tcPr anchor="ctr">
                    <a:lnL>
                      <a:noFill/>
                    </a:lnL>
                    <a:lnR>
                      <a:noFill/>
                    </a:lnR>
                    <a:lnT>
                      <a:noFill/>
                    </a:lnT>
                    <a:lnB>
                      <a:noFill/>
                    </a:lnB>
                    <a:noFill/>
                  </a:tcPr>
                </a:tc>
                <a:tc>
                  <a:txBody>
                    <a:bodyPr/>
                    <a:lstStyle/>
                    <a:p>
                      <a:r>
                        <a:rPr lang="en-US" sz="2800"/>
                        <a:t>SMB</a:t>
                      </a:r>
                    </a:p>
                  </a:txBody>
                  <a:tcPr anchor="ctr">
                    <a:lnL>
                      <a:noFill/>
                    </a:lnL>
                    <a:lnR>
                      <a:noFill/>
                    </a:lnR>
                    <a:lnT>
                      <a:noFill/>
                    </a:lnT>
                    <a:lnB>
                      <a:noFill/>
                    </a:lnB>
                    <a:noFill/>
                  </a:tcPr>
                </a:tc>
                <a:tc>
                  <a:txBody>
                    <a:bodyPr/>
                    <a:lstStyle/>
                    <a:p>
                      <a:r>
                        <a:rPr lang="en-US" sz="2800"/>
                        <a:t>Windows file sharing</a:t>
                      </a:r>
                    </a:p>
                  </a:txBody>
                  <a:tcPr anchor="ctr">
                    <a:lnL>
                      <a:noFill/>
                    </a:lnL>
                    <a:lnR>
                      <a:noFill/>
                    </a:lnR>
                    <a:lnT>
                      <a:noFill/>
                    </a:lnT>
                    <a:lnB>
                      <a:noFill/>
                    </a:lnB>
                    <a:noFill/>
                  </a:tcPr>
                </a:tc>
                <a:extLst>
                  <a:ext uri="{0D108BD9-81ED-4DB2-BD59-A6C34878D82A}">
                    <a16:rowId xmlns:a16="http://schemas.microsoft.com/office/drawing/2014/main" val="2898466358"/>
                  </a:ext>
                </a:extLst>
              </a:tr>
              <a:tr h="1332657">
                <a:tc>
                  <a:txBody>
                    <a:bodyPr/>
                    <a:lstStyle/>
                    <a:p>
                      <a:r>
                        <a:rPr lang="en-US" sz="2800" b="1"/>
                        <a:t>3389</a:t>
                      </a:r>
                      <a:endParaRPr lang="en-US" sz="2800"/>
                    </a:p>
                  </a:txBody>
                  <a:tcPr anchor="ctr">
                    <a:lnL>
                      <a:noFill/>
                    </a:lnL>
                    <a:lnR>
                      <a:noFill/>
                    </a:lnR>
                    <a:lnT>
                      <a:noFill/>
                    </a:lnT>
                    <a:lnB>
                      <a:noFill/>
                    </a:lnB>
                    <a:noFill/>
                  </a:tcPr>
                </a:tc>
                <a:tc>
                  <a:txBody>
                    <a:bodyPr/>
                    <a:lstStyle/>
                    <a:p>
                      <a:r>
                        <a:rPr lang="en-US" sz="2800"/>
                        <a:t>RDP</a:t>
                      </a:r>
                    </a:p>
                  </a:txBody>
                  <a:tcPr anchor="ctr">
                    <a:lnL>
                      <a:noFill/>
                    </a:lnL>
                    <a:lnR>
                      <a:noFill/>
                    </a:lnR>
                    <a:lnT>
                      <a:noFill/>
                    </a:lnT>
                    <a:lnB>
                      <a:noFill/>
                    </a:lnB>
                    <a:noFill/>
                  </a:tcPr>
                </a:tc>
                <a:tc>
                  <a:txBody>
                    <a:bodyPr/>
                    <a:lstStyle/>
                    <a:p>
                      <a:r>
                        <a:rPr lang="en-US" sz="2800" dirty="0"/>
                        <a:t>Remote Desktop Protocol</a:t>
                      </a:r>
                    </a:p>
                  </a:txBody>
                  <a:tcPr anchor="ctr">
                    <a:lnL>
                      <a:noFill/>
                    </a:lnL>
                    <a:lnR>
                      <a:noFill/>
                    </a:lnR>
                    <a:lnT>
                      <a:noFill/>
                    </a:lnT>
                    <a:lnB>
                      <a:noFill/>
                    </a:lnB>
                    <a:noFill/>
                  </a:tcPr>
                </a:tc>
                <a:extLst>
                  <a:ext uri="{0D108BD9-81ED-4DB2-BD59-A6C34878D82A}">
                    <a16:rowId xmlns:a16="http://schemas.microsoft.com/office/drawing/2014/main" val="1034930161"/>
                  </a:ext>
                </a:extLst>
              </a:tr>
            </a:tbl>
          </a:graphicData>
        </a:graphic>
      </p:graphicFrame>
    </p:spTree>
    <p:extLst>
      <p:ext uri="{BB962C8B-B14F-4D97-AF65-F5344CB8AC3E}">
        <p14:creationId xmlns:p14="http://schemas.microsoft.com/office/powerpoint/2010/main" val="3141083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5532C-9752-4066-B0CD-930ABEA97AC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F9E81A-D4C4-A6F4-3ECE-4EB37D2E912E}"/>
              </a:ext>
            </a:extLst>
          </p:cNvPr>
          <p:cNvSpPr>
            <a:spLocks noGrp="1"/>
          </p:cNvSpPr>
          <p:nvPr>
            <p:ph type="ftr" sz="quarter" idx="11"/>
          </p:nvPr>
        </p:nvSpPr>
        <p:spPr/>
        <p:txBody>
          <a:bodyPr/>
          <a:lstStyle/>
          <a:p>
            <a:r>
              <a:rPr lang="en-US"/>
              <a:t>Newgate university minna ©️ 2022</a:t>
            </a:r>
            <a:endParaRPr lang="en-US" dirty="0"/>
          </a:p>
        </p:txBody>
      </p:sp>
      <p:sp>
        <p:nvSpPr>
          <p:cNvPr id="6" name="Rectangle 1">
            <a:extLst>
              <a:ext uri="{FF2B5EF4-FFF2-40B4-BE49-F238E27FC236}">
                <a16:creationId xmlns:a16="http://schemas.microsoft.com/office/drawing/2014/main" id="{D9EAC9C2-D23E-4E4F-79C6-7742104AAC4C}"/>
              </a:ext>
            </a:extLst>
          </p:cNvPr>
          <p:cNvSpPr>
            <a:spLocks noChangeArrowheads="1"/>
          </p:cNvSpPr>
          <p:nvPr/>
        </p:nvSpPr>
        <p:spPr bwMode="auto">
          <a:xfrm>
            <a:off x="371475" y="151987"/>
            <a:ext cx="110013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4400" b="1" dirty="0"/>
              <a:t>Database Services</a:t>
            </a:r>
          </a:p>
        </p:txBody>
      </p:sp>
      <p:graphicFrame>
        <p:nvGraphicFramePr>
          <p:cNvPr id="3" name="Table 2">
            <a:extLst>
              <a:ext uri="{FF2B5EF4-FFF2-40B4-BE49-F238E27FC236}">
                <a16:creationId xmlns:a16="http://schemas.microsoft.com/office/drawing/2014/main" id="{0DCCCAED-71FA-A600-3898-40F4460E5DD2}"/>
              </a:ext>
            </a:extLst>
          </p:cNvPr>
          <p:cNvGraphicFramePr>
            <a:graphicFrameLocks noGrp="1"/>
          </p:cNvGraphicFramePr>
          <p:nvPr>
            <p:extLst>
              <p:ext uri="{D42A27DB-BD31-4B8C-83A1-F6EECF244321}">
                <p14:modId xmlns:p14="http://schemas.microsoft.com/office/powerpoint/2010/main" val="3294877588"/>
              </p:ext>
            </p:extLst>
          </p:nvPr>
        </p:nvGraphicFramePr>
        <p:xfrm>
          <a:off x="1314450" y="1374128"/>
          <a:ext cx="10058400" cy="4632960"/>
        </p:xfrm>
        <a:graphic>
          <a:graphicData uri="http://schemas.openxmlformats.org/drawingml/2006/table">
            <a:tbl>
              <a:tblPr/>
              <a:tblGrid>
                <a:gridCol w="3352800">
                  <a:extLst>
                    <a:ext uri="{9D8B030D-6E8A-4147-A177-3AD203B41FA5}">
                      <a16:colId xmlns:a16="http://schemas.microsoft.com/office/drawing/2014/main" val="1144188706"/>
                    </a:ext>
                  </a:extLst>
                </a:gridCol>
                <a:gridCol w="3352800">
                  <a:extLst>
                    <a:ext uri="{9D8B030D-6E8A-4147-A177-3AD203B41FA5}">
                      <a16:colId xmlns:a16="http://schemas.microsoft.com/office/drawing/2014/main" val="2021496494"/>
                    </a:ext>
                  </a:extLst>
                </a:gridCol>
                <a:gridCol w="3352800">
                  <a:extLst>
                    <a:ext uri="{9D8B030D-6E8A-4147-A177-3AD203B41FA5}">
                      <a16:colId xmlns:a16="http://schemas.microsoft.com/office/drawing/2014/main" val="2965868083"/>
                    </a:ext>
                  </a:extLst>
                </a:gridCol>
              </a:tblGrid>
              <a:tr h="0">
                <a:tc>
                  <a:txBody>
                    <a:bodyPr/>
                    <a:lstStyle/>
                    <a:p>
                      <a:r>
                        <a:rPr lang="en-US" sz="4000"/>
                        <a:t>Port</a:t>
                      </a:r>
                    </a:p>
                  </a:txBody>
                  <a:tcPr anchor="ctr">
                    <a:lnL>
                      <a:noFill/>
                    </a:lnL>
                    <a:lnR>
                      <a:noFill/>
                    </a:lnR>
                    <a:lnT>
                      <a:noFill/>
                    </a:lnT>
                    <a:lnB>
                      <a:noFill/>
                    </a:lnB>
                    <a:noFill/>
                  </a:tcPr>
                </a:tc>
                <a:tc>
                  <a:txBody>
                    <a:bodyPr/>
                    <a:lstStyle/>
                    <a:p>
                      <a:r>
                        <a:rPr lang="en-US" sz="4000"/>
                        <a:t>Protocol</a:t>
                      </a:r>
                    </a:p>
                  </a:txBody>
                  <a:tcPr anchor="ctr">
                    <a:lnL>
                      <a:noFill/>
                    </a:lnL>
                    <a:lnR>
                      <a:noFill/>
                    </a:lnR>
                    <a:lnT>
                      <a:noFill/>
                    </a:lnT>
                    <a:lnB>
                      <a:noFill/>
                    </a:lnB>
                    <a:noFill/>
                  </a:tcPr>
                </a:tc>
                <a:tc>
                  <a:txBody>
                    <a:bodyPr/>
                    <a:lstStyle/>
                    <a:p>
                      <a:r>
                        <a:rPr lang="en-US" sz="4000"/>
                        <a:t>Purpose</a:t>
                      </a:r>
                    </a:p>
                  </a:txBody>
                  <a:tcPr anchor="ctr">
                    <a:lnL>
                      <a:noFill/>
                    </a:lnL>
                    <a:lnR>
                      <a:noFill/>
                    </a:lnR>
                    <a:lnT>
                      <a:noFill/>
                    </a:lnT>
                    <a:lnB>
                      <a:noFill/>
                    </a:lnB>
                    <a:noFill/>
                  </a:tcPr>
                </a:tc>
                <a:extLst>
                  <a:ext uri="{0D108BD9-81ED-4DB2-BD59-A6C34878D82A}">
                    <a16:rowId xmlns:a16="http://schemas.microsoft.com/office/drawing/2014/main" val="3805950159"/>
                  </a:ext>
                </a:extLst>
              </a:tr>
              <a:tr h="0">
                <a:tc>
                  <a:txBody>
                    <a:bodyPr/>
                    <a:lstStyle/>
                    <a:p>
                      <a:r>
                        <a:rPr lang="en-US" sz="4000" b="1"/>
                        <a:t>1433</a:t>
                      </a:r>
                      <a:endParaRPr lang="en-US" sz="4000"/>
                    </a:p>
                  </a:txBody>
                  <a:tcPr anchor="ctr">
                    <a:lnL>
                      <a:noFill/>
                    </a:lnL>
                    <a:lnR>
                      <a:noFill/>
                    </a:lnR>
                    <a:lnT>
                      <a:noFill/>
                    </a:lnT>
                    <a:lnB>
                      <a:noFill/>
                    </a:lnB>
                    <a:noFill/>
                  </a:tcPr>
                </a:tc>
                <a:tc>
                  <a:txBody>
                    <a:bodyPr/>
                    <a:lstStyle/>
                    <a:p>
                      <a:r>
                        <a:rPr lang="en-US" sz="4000"/>
                        <a:t>MSSQL</a:t>
                      </a:r>
                    </a:p>
                  </a:txBody>
                  <a:tcPr anchor="ctr">
                    <a:lnL>
                      <a:noFill/>
                    </a:lnL>
                    <a:lnR>
                      <a:noFill/>
                    </a:lnR>
                    <a:lnT>
                      <a:noFill/>
                    </a:lnT>
                    <a:lnB>
                      <a:noFill/>
                    </a:lnB>
                    <a:noFill/>
                  </a:tcPr>
                </a:tc>
                <a:tc>
                  <a:txBody>
                    <a:bodyPr/>
                    <a:lstStyle/>
                    <a:p>
                      <a:r>
                        <a:rPr lang="en-US" sz="4000"/>
                        <a:t>Microsoft SQL Server</a:t>
                      </a:r>
                    </a:p>
                  </a:txBody>
                  <a:tcPr anchor="ctr">
                    <a:lnL>
                      <a:noFill/>
                    </a:lnL>
                    <a:lnR>
                      <a:noFill/>
                    </a:lnR>
                    <a:lnT>
                      <a:noFill/>
                    </a:lnT>
                    <a:lnB>
                      <a:noFill/>
                    </a:lnB>
                    <a:noFill/>
                  </a:tcPr>
                </a:tc>
                <a:extLst>
                  <a:ext uri="{0D108BD9-81ED-4DB2-BD59-A6C34878D82A}">
                    <a16:rowId xmlns:a16="http://schemas.microsoft.com/office/drawing/2014/main" val="4031082911"/>
                  </a:ext>
                </a:extLst>
              </a:tr>
              <a:tr h="0">
                <a:tc>
                  <a:txBody>
                    <a:bodyPr/>
                    <a:lstStyle/>
                    <a:p>
                      <a:r>
                        <a:rPr lang="en-US" sz="4000" b="1"/>
                        <a:t>3306</a:t>
                      </a:r>
                      <a:endParaRPr lang="en-US" sz="4000"/>
                    </a:p>
                  </a:txBody>
                  <a:tcPr anchor="ctr">
                    <a:lnL>
                      <a:noFill/>
                    </a:lnL>
                    <a:lnR>
                      <a:noFill/>
                    </a:lnR>
                    <a:lnT>
                      <a:noFill/>
                    </a:lnT>
                    <a:lnB>
                      <a:noFill/>
                    </a:lnB>
                    <a:noFill/>
                  </a:tcPr>
                </a:tc>
                <a:tc>
                  <a:txBody>
                    <a:bodyPr/>
                    <a:lstStyle/>
                    <a:p>
                      <a:r>
                        <a:rPr lang="en-US" sz="4000"/>
                        <a:t>MySQL</a:t>
                      </a:r>
                    </a:p>
                  </a:txBody>
                  <a:tcPr anchor="ctr">
                    <a:lnL>
                      <a:noFill/>
                    </a:lnL>
                    <a:lnR>
                      <a:noFill/>
                    </a:lnR>
                    <a:lnT>
                      <a:noFill/>
                    </a:lnT>
                    <a:lnB>
                      <a:noFill/>
                    </a:lnB>
                    <a:noFill/>
                  </a:tcPr>
                </a:tc>
                <a:tc>
                  <a:txBody>
                    <a:bodyPr/>
                    <a:lstStyle/>
                    <a:p>
                      <a:r>
                        <a:rPr lang="en-US" sz="4000"/>
                        <a:t>MySQL Database</a:t>
                      </a:r>
                    </a:p>
                  </a:txBody>
                  <a:tcPr anchor="ctr">
                    <a:lnL>
                      <a:noFill/>
                    </a:lnL>
                    <a:lnR>
                      <a:noFill/>
                    </a:lnR>
                    <a:lnT>
                      <a:noFill/>
                    </a:lnT>
                    <a:lnB>
                      <a:noFill/>
                    </a:lnB>
                    <a:noFill/>
                  </a:tcPr>
                </a:tc>
                <a:extLst>
                  <a:ext uri="{0D108BD9-81ED-4DB2-BD59-A6C34878D82A}">
                    <a16:rowId xmlns:a16="http://schemas.microsoft.com/office/drawing/2014/main" val="2974882250"/>
                  </a:ext>
                </a:extLst>
              </a:tr>
              <a:tr h="0">
                <a:tc>
                  <a:txBody>
                    <a:bodyPr/>
                    <a:lstStyle/>
                    <a:p>
                      <a:r>
                        <a:rPr lang="en-US" sz="4000" b="1"/>
                        <a:t>1521</a:t>
                      </a:r>
                      <a:endParaRPr lang="en-US" sz="4000"/>
                    </a:p>
                  </a:txBody>
                  <a:tcPr anchor="ctr">
                    <a:lnL>
                      <a:noFill/>
                    </a:lnL>
                    <a:lnR>
                      <a:noFill/>
                    </a:lnR>
                    <a:lnT>
                      <a:noFill/>
                    </a:lnT>
                    <a:lnB>
                      <a:noFill/>
                    </a:lnB>
                    <a:noFill/>
                  </a:tcPr>
                </a:tc>
                <a:tc>
                  <a:txBody>
                    <a:bodyPr/>
                    <a:lstStyle/>
                    <a:p>
                      <a:r>
                        <a:rPr lang="en-US" sz="4000"/>
                        <a:t>Oracle</a:t>
                      </a:r>
                    </a:p>
                  </a:txBody>
                  <a:tcPr anchor="ctr">
                    <a:lnL>
                      <a:noFill/>
                    </a:lnL>
                    <a:lnR>
                      <a:noFill/>
                    </a:lnR>
                    <a:lnT>
                      <a:noFill/>
                    </a:lnT>
                    <a:lnB>
                      <a:noFill/>
                    </a:lnB>
                    <a:noFill/>
                  </a:tcPr>
                </a:tc>
                <a:tc>
                  <a:txBody>
                    <a:bodyPr/>
                    <a:lstStyle/>
                    <a:p>
                      <a:r>
                        <a:rPr lang="en-US" sz="4000" dirty="0"/>
                        <a:t>Oracle Database</a:t>
                      </a:r>
                    </a:p>
                  </a:txBody>
                  <a:tcPr anchor="ctr">
                    <a:lnL>
                      <a:noFill/>
                    </a:lnL>
                    <a:lnR>
                      <a:noFill/>
                    </a:lnR>
                    <a:lnT>
                      <a:noFill/>
                    </a:lnT>
                    <a:lnB>
                      <a:noFill/>
                    </a:lnB>
                    <a:noFill/>
                  </a:tcPr>
                </a:tc>
                <a:extLst>
                  <a:ext uri="{0D108BD9-81ED-4DB2-BD59-A6C34878D82A}">
                    <a16:rowId xmlns:a16="http://schemas.microsoft.com/office/drawing/2014/main" val="1584283435"/>
                  </a:ext>
                </a:extLst>
              </a:tr>
            </a:tbl>
          </a:graphicData>
        </a:graphic>
      </p:graphicFrame>
    </p:spTree>
    <p:extLst>
      <p:ext uri="{BB962C8B-B14F-4D97-AF65-F5344CB8AC3E}">
        <p14:creationId xmlns:p14="http://schemas.microsoft.com/office/powerpoint/2010/main" val="9202833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normAutofit/>
          </a:bodyPr>
          <a:lstStyle/>
          <a:p>
            <a:r>
              <a:rPr sz="3600" dirty="0"/>
              <a:t>1. A web application is inaccessible but server is running. Which command helps confirm port is open?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rPr dirty="0"/>
              <a:t>2. MySQL server unreachable after config change. Which port?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3. Secure API failing. HTTPS likely blocked on which port?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MCQ Question</a:t>
            </a:r>
          </a:p>
        </p:txBody>
      </p:sp>
      <p:sp>
        <p:nvSpPr>
          <p:cNvPr id="3" name="Content Placeholder 2"/>
          <p:cNvSpPr>
            <a:spLocks noGrp="1"/>
          </p:cNvSpPr>
          <p:nvPr>
            <p:ph idx="1"/>
          </p:nvPr>
        </p:nvSpPr>
        <p:spPr/>
        <p:txBody>
          <a:bodyPr/>
          <a:lstStyle/>
          <a:p>
            <a:r>
              <a:t>4. Remote desktop failing. Check which port?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UTAMU">
      <a:dk1>
        <a:srgbClr val="013C68"/>
      </a:dk1>
      <a:lt1>
        <a:srgbClr val="FFFFFF"/>
      </a:lt1>
      <a:dk2>
        <a:srgbClr val="013C68"/>
      </a:dk2>
      <a:lt2>
        <a:srgbClr val="F2F2F2"/>
      </a:lt2>
      <a:accent1>
        <a:srgbClr val="C00000"/>
      </a:accent1>
      <a:accent2>
        <a:srgbClr val="013C68"/>
      </a:accent2>
      <a:accent3>
        <a:srgbClr val="75BDA7"/>
      </a:accent3>
      <a:accent4>
        <a:srgbClr val="FFFFFF"/>
      </a:accent4>
      <a:accent5>
        <a:srgbClr val="013C68"/>
      </a:accent5>
      <a:accent6>
        <a:srgbClr val="013C68"/>
      </a:accent6>
      <a:hlink>
        <a:srgbClr val="6B9F25"/>
      </a:hlink>
      <a:folHlink>
        <a:srgbClr val="9F6715"/>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UTAMU PPT Template" id="{1E31772D-E4B4-4F77-BBFE-21E0CA50468C}" vid="{D722B59F-0CCB-4B74-98D7-B18880CA1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383139</TotalTime>
  <Words>4689</Words>
  <Application>Microsoft Office PowerPoint</Application>
  <PresentationFormat>Widescreen</PresentationFormat>
  <Paragraphs>557</Paragraphs>
  <Slides>105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105</vt:i4>
      </vt:variant>
    </vt:vector>
  </HeadingPairs>
  <TitlesOfParts>
    <vt:vector size="117" baseType="lpstr">
      <vt:lpstr>ADLaM Display</vt:lpstr>
      <vt:lpstr>Algerian</vt:lpstr>
      <vt:lpstr>Arial</vt:lpstr>
      <vt:lpstr>Arial Black</vt:lpstr>
      <vt:lpstr>Calibri</vt:lpstr>
      <vt:lpstr>Cambria</vt:lpstr>
      <vt:lpstr>Gill Sans MT</vt:lpstr>
      <vt:lpstr>Huawei Sans</vt:lpstr>
      <vt:lpstr>Sitka Display</vt:lpstr>
      <vt:lpstr>Times New Roman</vt:lpstr>
      <vt:lpstr>Wingdings</vt:lpstr>
      <vt:lpstr>Retrospect</vt:lpstr>
      <vt:lpstr>NETWORKING CABLE /ETHERNET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Devices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OSI MODELS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TCP/IP 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 Question</vt:lpstr>
      <vt:lpstr>MCQ Question</vt:lpstr>
      <vt:lpstr>MCQ Question</vt:lpstr>
      <vt:lpstr>MCQ Question</vt:lpstr>
      <vt:lpstr>MCQ Question</vt:lpstr>
      <vt:lpstr>MCQ Question</vt:lpstr>
      <vt:lpstr>MCQ Question</vt:lpstr>
      <vt:lpstr>MCQ Question</vt:lpstr>
      <vt:lpstr>MCQ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Evaluation of Teaching and Learning at UTAMU</dc:title>
  <dc:creator>sadiq Yusuf</dc:creator>
  <cp:lastModifiedBy>OYELEYE OLADOTUN</cp:lastModifiedBy>
  <cp:revision>143</cp:revision>
  <dcterms:created xsi:type="dcterms:W3CDTF">2022-09-16T07:24:02Z</dcterms:created>
  <dcterms:modified xsi:type="dcterms:W3CDTF">2025-12-21T10:57:36Z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A3894D00-35ED-4BED-9026-F2B4945A8335</vt:lpwstr>
  </property>
  <property fmtid="{D5CDD505-2E9C-101B-9397-08002B2CF9AE}" pid="3" name="ArticulatePath">
    <vt:lpwstr>WORD PROCESSING PRACTICAL QUESTIONS  [Autosaved]</vt:lpwstr>
  </property>
</Properties>
</file>