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49" r:id="rId1"/>
  </p:sldMasterIdLst>
  <p:notesMasterIdLst>
    <p:notesMasterId r:id="rId45"/>
  </p:notesMasterIdLst>
  <p:sldIdLst>
    <p:sldId id="472" r:id="rId2"/>
    <p:sldId id="477" r:id="rId3"/>
    <p:sldId id="479" r:id="rId4"/>
    <p:sldId id="395" r:id="rId5"/>
    <p:sldId id="537" r:id="rId6"/>
    <p:sldId id="548" r:id="rId7"/>
    <p:sldId id="538" r:id="rId8"/>
    <p:sldId id="539" r:id="rId9"/>
    <p:sldId id="540" r:id="rId10"/>
    <p:sldId id="541" r:id="rId11"/>
    <p:sldId id="542" r:id="rId12"/>
    <p:sldId id="543" r:id="rId13"/>
    <p:sldId id="544" r:id="rId14"/>
    <p:sldId id="545" r:id="rId15"/>
    <p:sldId id="546" r:id="rId16"/>
    <p:sldId id="549" r:id="rId17"/>
    <p:sldId id="547" r:id="rId18"/>
    <p:sldId id="550" r:id="rId19"/>
    <p:sldId id="551" r:id="rId20"/>
    <p:sldId id="552" r:id="rId21"/>
    <p:sldId id="553" r:id="rId22"/>
    <p:sldId id="554" r:id="rId23"/>
    <p:sldId id="555" r:id="rId24"/>
    <p:sldId id="575" r:id="rId25"/>
    <p:sldId id="556" r:id="rId26"/>
    <p:sldId id="557" r:id="rId27"/>
    <p:sldId id="558" r:id="rId28"/>
    <p:sldId id="559" r:id="rId29"/>
    <p:sldId id="560" r:id="rId30"/>
    <p:sldId id="561" r:id="rId31"/>
    <p:sldId id="562" r:id="rId32"/>
    <p:sldId id="563" r:id="rId33"/>
    <p:sldId id="564" r:id="rId34"/>
    <p:sldId id="565" r:id="rId35"/>
    <p:sldId id="566" r:id="rId36"/>
    <p:sldId id="567" r:id="rId37"/>
    <p:sldId id="568" r:id="rId38"/>
    <p:sldId id="569" r:id="rId39"/>
    <p:sldId id="570" r:id="rId40"/>
    <p:sldId id="571" r:id="rId41"/>
    <p:sldId id="572" r:id="rId42"/>
    <p:sldId id="573" r:id="rId43"/>
    <p:sldId id="574" r:id="rId44"/>
  </p:sldIdLst>
  <p:sldSz cx="12192000" cy="6858000"/>
  <p:notesSz cx="6858000" cy="9144000"/>
  <p:custDataLst>
    <p:tags r:id="rId46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3C68"/>
    <a:srgbClr val="ED73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5271" autoAdjust="0"/>
  </p:normalViewPr>
  <p:slideViewPr>
    <p:cSldViewPr snapToGrid="0">
      <p:cViewPr varScale="1">
        <p:scale>
          <a:sx n="65" d="100"/>
          <a:sy n="65" d="100"/>
        </p:scale>
        <p:origin x="936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gs" Target="tags/tag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72AAFC-AA7C-4CC8-8836-604692405B2A}" type="datetimeFigureOut">
              <a:rPr lang="en-US" smtClean="0"/>
              <a:t>6/23/2026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C9EB38-6C46-418E-A81F-22CB358A12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2748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alphaModFix amt="1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8" y="6400800"/>
            <a:ext cx="12188825" cy="457200"/>
          </a:xfrm>
          <a:prstGeom prst="rect">
            <a:avLst/>
          </a:prstGeom>
          <a:solidFill>
            <a:srgbClr val="013C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8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2743839"/>
            <a:ext cx="10058400" cy="107011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4800" spc="-51" baseline="0">
                <a:solidFill>
                  <a:srgbClr val="013C68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97280" y="4841565"/>
            <a:ext cx="10058400" cy="1143000"/>
          </a:xfrm>
        </p:spPr>
        <p:txBody>
          <a:bodyPr lIns="91440" rIns="91440">
            <a:normAutofit/>
          </a:bodyPr>
          <a:lstStyle>
            <a:lvl1pPr marL="0" indent="0" algn="ctr">
              <a:buNone/>
              <a:defRPr sz="2400" cap="none" spc="200" baseline="0">
                <a:solidFill>
                  <a:srgbClr val="C00000"/>
                </a:solidFill>
                <a:latin typeface="+mj-lt"/>
              </a:defRPr>
            </a:lvl1pPr>
            <a:lvl2pPr marL="457189" indent="0" algn="ctr">
              <a:buNone/>
              <a:defRPr sz="2400"/>
            </a:lvl2pPr>
            <a:lvl3pPr marL="914377" indent="0" algn="ctr">
              <a:buNone/>
              <a:defRPr sz="2400"/>
            </a:lvl3pPr>
            <a:lvl4pPr marL="1371566" indent="0" algn="ctr">
              <a:buNone/>
              <a:defRPr sz="2000"/>
            </a:lvl4pPr>
            <a:lvl5pPr marL="1828754" indent="0" algn="ctr">
              <a:buNone/>
              <a:defRPr sz="2000"/>
            </a:lvl5pPr>
            <a:lvl6pPr marL="2285943" indent="0" algn="ctr">
              <a:buNone/>
              <a:defRPr sz="2000"/>
            </a:lvl6pPr>
            <a:lvl7pPr marL="2743131" indent="0" algn="ctr">
              <a:buNone/>
              <a:defRPr sz="2000"/>
            </a:lvl7pPr>
            <a:lvl8pPr marL="3200320" indent="0" algn="ctr">
              <a:buNone/>
              <a:defRPr sz="2000"/>
            </a:lvl8pPr>
            <a:lvl9pPr marL="3657509" indent="0" algn="ctr">
              <a:buNone/>
              <a:defRPr sz="20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DC7A1-3D50-4E40-96E7-2FB2BC04FE00}" type="datetime1">
              <a:rPr lang="en-US" smtClean="0"/>
              <a:t>6/23/2026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/>
            </a:lvl1pPr>
          </a:lstStyle>
          <a:p>
            <a:r>
              <a:rPr lang="en-US"/>
              <a:t>Newgate university minna ©️ 2022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158240" y="4635719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576F24F2-50D9-A5A2-2A33-0AD7A1663A3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05840" y="661808"/>
            <a:ext cx="5377180" cy="1732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81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0988" y="1854201"/>
            <a:ext cx="10058400" cy="3939769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2648F-5DCA-4F0C-9F1F-2A2D22496E6C}" type="datetime1">
              <a:rPr lang="en-US" smtClean="0"/>
              <a:t>6/23/2026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/>
            </a:lvl1pPr>
          </a:lstStyle>
          <a:p>
            <a:r>
              <a:rPr lang="en-US" dirty="0" err="1"/>
              <a:t>Newgate</a:t>
            </a:r>
            <a:r>
              <a:rPr lang="en-US" dirty="0"/>
              <a:t> university </a:t>
            </a:r>
            <a:r>
              <a:rPr lang="en-US" dirty="0" err="1"/>
              <a:t>minna</a:t>
            </a:r>
            <a:r>
              <a:rPr lang="en-US" dirty="0"/>
              <a:t> ©️ 2022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E241E77-C81B-DE20-D614-6FEDF979D49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726" y="5114367"/>
            <a:ext cx="1003554" cy="1134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580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390305"/>
            <a:ext cx="10058400" cy="968432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8240" y="1897582"/>
            <a:ext cx="4937760" cy="402336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8881" y="1897583"/>
            <a:ext cx="4937760" cy="402336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6D3B5-EC5C-42F1-939F-034D2CD8E6BB}" type="datetime1">
              <a:rPr lang="en-US" smtClean="0"/>
              <a:t>6/23/2026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/>
            </a:lvl1pPr>
          </a:lstStyle>
          <a:p>
            <a:r>
              <a:rPr lang="en-US"/>
              <a:t>Newgate university minna ©️ 2022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0877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314889"/>
            <a:ext cx="10058400" cy="106019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1" cap="all" baseline="0">
                <a:solidFill>
                  <a:srgbClr val="C00000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20316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1" cap="all" baseline="0">
                <a:solidFill>
                  <a:srgbClr val="C00000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0316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95C76-3741-4586-8A13-A0B12D181EEB}" type="datetime1">
              <a:rPr lang="en-US" smtClean="0"/>
              <a:t>6/23/2026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/>
            </a:lvl1pPr>
          </a:lstStyle>
          <a:p>
            <a:r>
              <a:rPr lang="en-US"/>
              <a:t>Newgate university minna ©️ 2022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50428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315E5-4207-4879-935A-6BB8854D5F7A}" type="datetime1">
              <a:rPr lang="en-US" smtClean="0"/>
              <a:t>6/23/2026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/>
            </a:lvl1pPr>
          </a:lstStyle>
          <a:p>
            <a:r>
              <a:rPr lang="en-US" dirty="0" err="1"/>
              <a:t>Newgate</a:t>
            </a:r>
            <a:r>
              <a:rPr lang="en-US" dirty="0"/>
              <a:t> university </a:t>
            </a:r>
            <a:r>
              <a:rPr lang="en-US" dirty="0" err="1"/>
              <a:t>minna</a:t>
            </a:r>
            <a:r>
              <a:rPr lang="en-US" dirty="0"/>
              <a:t> ©️ 2022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3813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8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8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70F92-45BA-4F0D-85F0-1C23932DDA7B}" type="datetime1">
              <a:rPr lang="en-US" smtClean="0"/>
              <a:t>6/23/2026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r>
              <a:rPr lang="en-US"/>
              <a:t>Newgate university minna ©️ 2022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09C2A9B-42D3-301D-83B8-F609BF04F82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726" y="5130409"/>
            <a:ext cx="1003554" cy="1134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844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9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8823" y="678215"/>
            <a:ext cx="6686984" cy="505968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4" y="6459789"/>
            <a:ext cx="2618511" cy="365125"/>
          </a:xfrm>
        </p:spPr>
        <p:txBody>
          <a:bodyPr/>
          <a:lstStyle>
            <a:lvl1pPr algn="l">
              <a:defRPr/>
            </a:lvl1pPr>
          </a:lstStyle>
          <a:p>
            <a:fld id="{A8CABEDB-00D2-4204-AFFD-9074FE0AE721}" type="datetime1">
              <a:rPr lang="en-US" smtClean="0"/>
              <a:t>6/23/2026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9"/>
            <a:ext cx="4648200" cy="365125"/>
          </a:xfrm>
        </p:spPr>
        <p:txBody>
          <a:bodyPr/>
          <a:lstStyle>
            <a:lvl1pPr algn="l">
              <a:defRPr sz="1400">
                <a:solidFill>
                  <a:schemeClr val="tx2"/>
                </a:solidFill>
              </a:defRPr>
            </a:lvl1pPr>
          </a:lstStyle>
          <a:p>
            <a:pPr algn="ctr"/>
            <a:r>
              <a:rPr lang="en-US"/>
              <a:t>Newgate university minna ©️ 2022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D805579-0EE9-692D-EBC8-4A3B1D8B1F5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33933" y="5170586"/>
            <a:ext cx="1003554" cy="1134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149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013C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8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90988" y="302651"/>
            <a:ext cx="10058400" cy="10939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90988" y="1853756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3" y="6459789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1A64FAF6-8B84-42D9-BEC8-12C094C55DFE}" type="datetime1">
              <a:rPr lang="en-US" smtClean="0"/>
              <a:t>6/23/2026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7" y="6459789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cap="all" baseline="0">
                <a:solidFill>
                  <a:srgbClr val="FFFFFF"/>
                </a:solidFill>
                <a:latin typeface="Cambria" panose="02040503050406030204" pitchFamily="18" charset="0"/>
              </a:defRPr>
            </a:lvl1pPr>
          </a:lstStyle>
          <a:p>
            <a:r>
              <a:rPr lang="en-US" dirty="0" err="1"/>
              <a:t>Newgate</a:t>
            </a:r>
            <a:r>
              <a:rPr lang="en-US" dirty="0"/>
              <a:t> university </a:t>
            </a:r>
            <a:r>
              <a:rPr lang="en-US" dirty="0" err="1"/>
              <a:t>minna</a:t>
            </a:r>
            <a:r>
              <a:rPr lang="en-US" dirty="0"/>
              <a:t> ©️ 2022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61" y="6459789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1">
                <a:solidFill>
                  <a:srgbClr val="FF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380512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E9186DD8-BD13-6BAE-BD49-288612620057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93726" y="5098325"/>
            <a:ext cx="1003554" cy="1134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974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3" r:id="rId3"/>
    <p:sldLayoutId id="2147483754" r:id="rId4"/>
    <p:sldLayoutId id="2147483755" r:id="rId5"/>
    <p:sldLayoutId id="2147483756" r:id="rId6"/>
    <p:sldLayoutId id="2147483757" r:id="rId7"/>
  </p:sldLayoutIdLst>
  <p:hf sldNum="0" hdr="0" dt="0"/>
  <p:txStyles>
    <p:titleStyle>
      <a:lvl1pPr algn="l" defTabSz="914377" rtl="0" eaLnBrk="1" latinLnBrk="0" hangingPunct="1">
        <a:lnSpc>
          <a:spcPct val="85000"/>
        </a:lnSpc>
        <a:spcBef>
          <a:spcPct val="0"/>
        </a:spcBef>
        <a:buNone/>
        <a:defRPr sz="4800" kern="1200" spc="-51" baseline="0">
          <a:solidFill>
            <a:srgbClr val="002060"/>
          </a:solidFill>
          <a:latin typeface="+mj-lt"/>
          <a:ea typeface="+mj-ea"/>
          <a:cs typeface="+mj-cs"/>
        </a:defRPr>
      </a:lvl1pPr>
    </p:titleStyle>
    <p:bodyStyle>
      <a:lvl1pPr marL="91438" indent="-91438" algn="l" defTabSz="914377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1pPr>
      <a:lvl2pPr marL="384038" indent="-182875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2pPr>
      <a:lvl3pPr marL="566914" indent="-182875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3pPr>
      <a:lvl4pPr marL="749789" indent="-182875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4pPr>
      <a:lvl5pPr marL="932665" indent="-182875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5pPr>
      <a:lvl6pPr marL="1099973" indent="-228594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299968" indent="-228594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499963" indent="-228594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699958" indent="-228594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2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2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2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2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2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2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2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2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3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3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3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3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3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3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3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3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3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39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4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4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4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4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4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0.xml"/><Relationship Id="rId5" Type="http://schemas.openxmlformats.org/officeDocument/2006/relationships/image" Target="../media/image10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A8D14F-D3C2-CC89-D20E-CBF79B993F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655EF6-C209-164E-A14A-D1FEAB534A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Newgate university minna ©️ 2022</a:t>
            </a:r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09968333-D21F-5DF8-4AAA-DEFFCF635F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1782" y="3022081"/>
            <a:ext cx="11416145" cy="1743884"/>
          </a:xfrm>
        </p:spPr>
        <p:txBody>
          <a:bodyPr>
            <a:noAutofit/>
          </a:bodyPr>
          <a:lstStyle/>
          <a:p>
            <a:r>
              <a:rPr lang="en-US" sz="5400" b="1" dirty="0"/>
              <a:t>How to Add a School Email to Your Device Using the Gmail App</a:t>
            </a:r>
            <a:endParaRPr lang="en-US" sz="5400" b="1" dirty="0">
              <a:latin typeface="Algerian" panose="04020705040A02060702" pitchFamily="82" charset="0"/>
            </a:endParaRPr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5E55BFE4-AB3D-F9F8-4F9F-0AA77F566E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6800" y="5745653"/>
            <a:ext cx="10058400" cy="365125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Mr. Peter </a:t>
            </a:r>
            <a:r>
              <a:rPr lang="en-US" dirty="0" err="1"/>
              <a:t>Oladotun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05012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A2AE45-092D-5B95-8F34-325D64E686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C103C8-FC02-3BEF-E694-0013ED2408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Newgate university minna ©️ 2022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32B2B57-AA32-09C9-3EAD-C2442FDED4D0}"/>
              </a:ext>
            </a:extLst>
          </p:cNvPr>
          <p:cNvSpPr txBox="1"/>
          <p:nvPr/>
        </p:nvSpPr>
        <p:spPr>
          <a:xfrm>
            <a:off x="1120152" y="1134922"/>
            <a:ext cx="6537948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dirty="0"/>
              <a:t>1. Follow any additional instructions.</a:t>
            </a:r>
          </a:p>
          <a:p>
            <a:r>
              <a:rPr lang="en-US" sz="4800" dirty="0"/>
              <a:t>2. Approve two-factor authentication if required.</a:t>
            </a:r>
          </a:p>
          <a:p>
            <a:r>
              <a:rPr lang="en-US" sz="4800" dirty="0"/>
              <a:t>3. Accept terms and conditions.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94BA7C2-C140-BBC4-ED6D-CB34E83A4D44}"/>
              </a:ext>
            </a:extLst>
          </p:cNvPr>
          <p:cNvSpPr txBox="1">
            <a:spLocks/>
          </p:cNvSpPr>
          <p:nvPr/>
        </p:nvSpPr>
        <p:spPr>
          <a:xfrm>
            <a:off x="800100" y="460099"/>
            <a:ext cx="9281160" cy="726991"/>
          </a:xfrm>
          <a:prstGeom prst="rect">
            <a:avLst/>
          </a:prstGeom>
        </p:spPr>
        <p:txBody>
          <a:bodyPr/>
          <a:lstStyle>
            <a:lvl1pPr algn="l" defTabSz="914377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1" baseline="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Step 6: Complete Verification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48751444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1C0093-04D7-BA98-ECF2-29D25A84B7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F20329B-6212-2E8D-B5EC-25B19C5099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Newgate university minna ©️ 2022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93436AB-4E17-9EA9-A231-F47AE9273C8D}"/>
              </a:ext>
            </a:extLst>
          </p:cNvPr>
          <p:cNvSpPr txBox="1"/>
          <p:nvPr/>
        </p:nvSpPr>
        <p:spPr>
          <a:xfrm>
            <a:off x="417213" y="1187090"/>
            <a:ext cx="6537948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dirty="0"/>
              <a:t>Your school email will appear in Gmail. You can send/receive emails and switch between accounts.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190EA86-B130-D3BB-0850-DFBC43EBF4FC}"/>
              </a:ext>
            </a:extLst>
          </p:cNvPr>
          <p:cNvSpPr txBox="1">
            <a:spLocks/>
          </p:cNvSpPr>
          <p:nvPr/>
        </p:nvSpPr>
        <p:spPr>
          <a:xfrm>
            <a:off x="800100" y="460099"/>
            <a:ext cx="10561320" cy="726991"/>
          </a:xfrm>
          <a:prstGeom prst="rect">
            <a:avLst/>
          </a:prstGeom>
        </p:spPr>
        <p:txBody>
          <a:bodyPr/>
          <a:lstStyle>
            <a:lvl1pPr algn="l" defTabSz="914377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1" baseline="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Step 7: Account Successfully Added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59039391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F42AF5-B78D-311D-FBFA-E2C50120FC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CBF3F09-502D-C9E4-F49B-A85379B0B4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Newgate university minna ©️ 2022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D09BA42-4C24-7EE8-571D-093C1E79D76C}"/>
              </a:ext>
            </a:extLst>
          </p:cNvPr>
          <p:cNvSpPr txBox="1"/>
          <p:nvPr/>
        </p:nvSpPr>
        <p:spPr>
          <a:xfrm>
            <a:off x="417213" y="1187090"/>
            <a:ext cx="6537948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dirty="0"/>
              <a:t>Your school email will appear in Gmail. You can send/receive emails and switch between accounts.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DAF9CD4-33A0-5C2A-3F43-A218C2D8BB2B}"/>
              </a:ext>
            </a:extLst>
          </p:cNvPr>
          <p:cNvSpPr txBox="1">
            <a:spLocks/>
          </p:cNvSpPr>
          <p:nvPr/>
        </p:nvSpPr>
        <p:spPr>
          <a:xfrm>
            <a:off x="800100" y="460099"/>
            <a:ext cx="10561320" cy="726991"/>
          </a:xfrm>
          <a:prstGeom prst="rect">
            <a:avLst/>
          </a:prstGeom>
        </p:spPr>
        <p:txBody>
          <a:bodyPr/>
          <a:lstStyle>
            <a:lvl1pPr algn="l" defTabSz="914377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1" baseline="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Step 7: Account Successfully Added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83109313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2B767F-6F1E-A482-0827-DBB8555BD2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DCA08B6-0EC7-514F-4B0E-BC025826DB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Newgate university minna ©️ 2022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ED3314C-534D-00EB-9E22-241BCA514FA9}"/>
              </a:ext>
            </a:extLst>
          </p:cNvPr>
          <p:cNvSpPr txBox="1"/>
          <p:nvPr/>
        </p:nvSpPr>
        <p:spPr>
          <a:xfrm>
            <a:off x="417212" y="1187090"/>
            <a:ext cx="7126587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dirty="0"/>
              <a:t>1. Tap your profile picture.</a:t>
            </a:r>
          </a:p>
          <a:p>
            <a:r>
              <a:rPr lang="en-US" sz="4800" dirty="0"/>
              <a:t>2. Select the account you want to use.</a:t>
            </a:r>
          </a:p>
          <a:p>
            <a:r>
              <a:rPr lang="en-US" sz="4800" dirty="0"/>
              <a:t>3. Gmail switches to that mailbox.</a:t>
            </a:r>
          </a:p>
          <a:p>
            <a:r>
              <a:rPr lang="en-US" sz="4800" dirty="0"/>
              <a:t>.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AB3707C-0A18-50EF-B54D-CE0E1A85E502}"/>
              </a:ext>
            </a:extLst>
          </p:cNvPr>
          <p:cNvSpPr txBox="1">
            <a:spLocks/>
          </p:cNvSpPr>
          <p:nvPr/>
        </p:nvSpPr>
        <p:spPr>
          <a:xfrm>
            <a:off x="800100" y="460099"/>
            <a:ext cx="10561320" cy="726991"/>
          </a:xfrm>
          <a:prstGeom prst="rect">
            <a:avLst/>
          </a:prstGeom>
        </p:spPr>
        <p:txBody>
          <a:bodyPr/>
          <a:lstStyle>
            <a:lvl1pPr algn="l" defTabSz="914377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1" baseline="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Switching Between Accounts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00861452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7345BA-81E1-639D-2677-A3FE276BD3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27A4B66-CAB2-B853-1AD8-81DCF9ACEF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Newgate university minna ©️ 2022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85016C4-80AF-81F1-E735-EAAF60D8EF6B}"/>
              </a:ext>
            </a:extLst>
          </p:cNvPr>
          <p:cNvSpPr txBox="1"/>
          <p:nvPr/>
        </p:nvSpPr>
        <p:spPr>
          <a:xfrm>
            <a:off x="417212" y="1187090"/>
            <a:ext cx="11774788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14400" indent="-914400">
              <a:buFont typeface="+mj-lt"/>
              <a:buAutoNum type="arabicPeriod"/>
            </a:pPr>
            <a:r>
              <a:rPr lang="en-US" sz="4800" dirty="0"/>
              <a:t>Wrong password – Re-enter correctly</a:t>
            </a:r>
          </a:p>
          <a:p>
            <a:pPr marL="914400" indent="-914400">
              <a:buFont typeface="+mj-lt"/>
              <a:buAutoNum type="arabicPeriod"/>
            </a:pPr>
            <a:r>
              <a:rPr lang="en-US" sz="4800" dirty="0"/>
              <a:t>Cannot sign in – Check internet</a:t>
            </a:r>
          </a:p>
          <a:p>
            <a:pPr marL="914400" indent="-914400">
              <a:buFont typeface="+mj-lt"/>
              <a:buAutoNum type="arabicPeriod"/>
            </a:pPr>
            <a:r>
              <a:rPr lang="en-US" sz="4800" dirty="0"/>
              <a:t>Verification failure – Contact ICT Support</a:t>
            </a:r>
          </a:p>
          <a:p>
            <a:pPr marL="914400" indent="-914400">
              <a:buFont typeface="+mj-lt"/>
              <a:buAutoNum type="arabicPeriod"/>
            </a:pPr>
            <a:r>
              <a:rPr lang="en-US" sz="4800" dirty="0"/>
              <a:t>Email not syncing – Refresh Gmail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44A81AA-D953-7B73-7EBF-458DDCB05F29}"/>
              </a:ext>
            </a:extLst>
          </p:cNvPr>
          <p:cNvSpPr txBox="1">
            <a:spLocks/>
          </p:cNvSpPr>
          <p:nvPr/>
        </p:nvSpPr>
        <p:spPr>
          <a:xfrm>
            <a:off x="800100" y="460099"/>
            <a:ext cx="10561320" cy="726991"/>
          </a:xfrm>
          <a:prstGeom prst="rect">
            <a:avLst/>
          </a:prstGeom>
        </p:spPr>
        <p:txBody>
          <a:bodyPr/>
          <a:lstStyle>
            <a:lvl1pPr algn="l" defTabSz="914377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1" baseline="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Common Problems and Solutions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26868317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47233E-705F-9B38-B9F8-B6FC7AD312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F70BF8A-706B-CF9A-6C47-E94BC47204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Newgate university minna ©️ 2022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E78932-61EE-6AF6-0EC2-32D950006892}"/>
              </a:ext>
            </a:extLst>
          </p:cNvPr>
          <p:cNvSpPr txBox="1"/>
          <p:nvPr/>
        </p:nvSpPr>
        <p:spPr>
          <a:xfrm>
            <a:off x="417212" y="1187090"/>
            <a:ext cx="11774788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14400" indent="-914400">
              <a:buFont typeface="+mj-lt"/>
              <a:buAutoNum type="arabicPeriod"/>
            </a:pPr>
            <a:r>
              <a:rPr lang="en-US" sz="4800" dirty="0"/>
              <a:t>Receive official announcements</a:t>
            </a:r>
          </a:p>
          <a:p>
            <a:pPr marL="914400" indent="-914400">
              <a:buFont typeface="+mj-lt"/>
              <a:buAutoNum type="arabicPeriod"/>
            </a:pPr>
            <a:r>
              <a:rPr lang="en-US" sz="4800" dirty="0"/>
              <a:t>Communicate with lecturers</a:t>
            </a:r>
          </a:p>
          <a:p>
            <a:pPr marL="914400" indent="-914400">
              <a:buFont typeface="+mj-lt"/>
              <a:buAutoNum type="arabicPeriod"/>
            </a:pPr>
            <a:r>
              <a:rPr lang="en-US" sz="4800" dirty="0"/>
              <a:t>Access educational resources</a:t>
            </a:r>
          </a:p>
          <a:p>
            <a:pPr marL="914400" indent="-914400">
              <a:buFont typeface="+mj-lt"/>
              <a:buAutoNum type="arabicPeriod"/>
            </a:pPr>
            <a:r>
              <a:rPr lang="en-US" sz="4800" dirty="0"/>
              <a:t>Participate in online classes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1E0EECB-30A5-CD3F-D96E-078B97D2DBA0}"/>
              </a:ext>
            </a:extLst>
          </p:cNvPr>
          <p:cNvSpPr txBox="1">
            <a:spLocks/>
          </p:cNvSpPr>
          <p:nvPr/>
        </p:nvSpPr>
        <p:spPr>
          <a:xfrm>
            <a:off x="800100" y="460099"/>
            <a:ext cx="10561320" cy="726991"/>
          </a:xfrm>
          <a:prstGeom prst="rect">
            <a:avLst/>
          </a:prstGeom>
        </p:spPr>
        <p:txBody>
          <a:bodyPr/>
          <a:lstStyle>
            <a:lvl1pPr algn="l" defTabSz="914377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1" baseline="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Benefits of Using School Email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75467806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949976-157E-3000-3DEE-090DD58A23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346CB4C-9D75-BCB2-D940-BE1B5A109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Newgate university minna ©️ 2022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8BFEAB9-929F-A269-D8CB-7B08ED92F4CD}"/>
              </a:ext>
            </a:extLst>
          </p:cNvPr>
          <p:cNvSpPr txBox="1"/>
          <p:nvPr/>
        </p:nvSpPr>
        <p:spPr>
          <a:xfrm>
            <a:off x="417212" y="1187090"/>
            <a:ext cx="11195668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dirty="0"/>
              <a:t>Open Gmail → Add another account → Enter school email and password → Complete verification.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9CF051D-4773-2094-1FAC-CB1B9CC71BB9}"/>
              </a:ext>
            </a:extLst>
          </p:cNvPr>
          <p:cNvSpPr txBox="1">
            <a:spLocks/>
          </p:cNvSpPr>
          <p:nvPr/>
        </p:nvSpPr>
        <p:spPr>
          <a:xfrm>
            <a:off x="800100" y="460099"/>
            <a:ext cx="10561320" cy="726991"/>
          </a:xfrm>
          <a:prstGeom prst="rect">
            <a:avLst/>
          </a:prstGeom>
        </p:spPr>
        <p:txBody>
          <a:bodyPr/>
          <a:lstStyle>
            <a:lvl1pPr algn="l" defTabSz="914377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1" baseline="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/>
              <a:t>Conclusion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49398146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A76CEB-1F4B-FC8C-0AED-C3BA323B39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DF07880-07CB-1CB2-5468-3F222717E8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Newgate university minna ©️ 2022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82354E1-7A5A-7009-81E5-116C808971C9}"/>
              </a:ext>
            </a:extLst>
          </p:cNvPr>
          <p:cNvSpPr txBox="1"/>
          <p:nvPr/>
        </p:nvSpPr>
        <p:spPr>
          <a:xfrm>
            <a:off x="1228373" y="980613"/>
            <a:ext cx="8328582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9600" b="1" dirty="0"/>
              <a:t>QUESTONS AND ANSWERS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37638457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07B545-A559-FD54-C959-9B6F32D595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4BF1F0D-D7E8-6BB8-15B3-C278035E52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Newgate university minna ©️ 2022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EE33630-46F1-150A-251E-3070085AA3C7}"/>
              </a:ext>
            </a:extLst>
          </p:cNvPr>
          <p:cNvSpPr txBox="1"/>
          <p:nvPr/>
        </p:nvSpPr>
        <p:spPr>
          <a:xfrm>
            <a:off x="1578079" y="956093"/>
            <a:ext cx="9026012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b="1" dirty="0"/>
              <a:t>1. What is a school email?</a:t>
            </a:r>
          </a:p>
          <a:p>
            <a:r>
              <a:rPr lang="en-US" sz="5400" dirty="0"/>
              <a:t>A. A personal email account</a:t>
            </a:r>
            <a:br>
              <a:rPr lang="en-US" sz="5400" dirty="0"/>
            </a:br>
            <a:r>
              <a:rPr lang="en-US" sz="5400" dirty="0"/>
              <a:t>B. An official email provided by an institution</a:t>
            </a:r>
            <a:br>
              <a:rPr lang="en-US" sz="5400" dirty="0"/>
            </a:br>
            <a:r>
              <a:rPr lang="en-US" sz="5400" dirty="0"/>
              <a:t>C. A social media account</a:t>
            </a:r>
            <a:br>
              <a:rPr lang="en-US" sz="5400" dirty="0"/>
            </a:br>
            <a:r>
              <a:rPr lang="en-US" sz="5400" dirty="0"/>
              <a:t>D. A gaming account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F115904-A813-1AD4-E07F-B38F4126BE81}"/>
              </a:ext>
            </a:extLst>
          </p:cNvPr>
          <p:cNvSpPr txBox="1">
            <a:spLocks/>
          </p:cNvSpPr>
          <p:nvPr/>
        </p:nvSpPr>
        <p:spPr>
          <a:xfrm>
            <a:off x="2610465" y="167212"/>
            <a:ext cx="4232787" cy="726991"/>
          </a:xfrm>
          <a:prstGeom prst="rect">
            <a:avLst/>
          </a:prstGeom>
        </p:spPr>
        <p:txBody>
          <a:bodyPr/>
          <a:lstStyle>
            <a:lvl1pPr algn="l" defTabSz="914377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1" baseline="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/>
              <a:t>QUESTION 1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76D732C-298F-C838-0493-CC708C47094D}"/>
              </a:ext>
            </a:extLst>
          </p:cNvPr>
          <p:cNvSpPr/>
          <p:nvPr/>
        </p:nvSpPr>
        <p:spPr>
          <a:xfrm>
            <a:off x="7978877" y="43481"/>
            <a:ext cx="3205316" cy="97445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/>
              <a:t>Answer:</a:t>
            </a:r>
            <a:r>
              <a:rPr lang="en-US" sz="4800" dirty="0"/>
              <a:t> B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043533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2FABF0-42A6-AA5B-68B9-01C3FCA446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E8D6EC9-2D32-E2EE-3D7B-8722F8480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Newgate university minna ©️ 2022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6CD7591-9515-3992-D376-3845597A6E6A}"/>
              </a:ext>
            </a:extLst>
          </p:cNvPr>
          <p:cNvSpPr txBox="1"/>
          <p:nvPr/>
        </p:nvSpPr>
        <p:spPr>
          <a:xfrm>
            <a:off x="1081548" y="1166842"/>
            <a:ext cx="9596284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/>
              <a:t>Which icon should you tap to add another account in Gmail?</a:t>
            </a:r>
          </a:p>
          <a:p>
            <a:r>
              <a:rPr lang="en-US" sz="4800" dirty="0"/>
              <a:t>A. Search icon</a:t>
            </a:r>
            <a:br>
              <a:rPr lang="en-US" sz="4800" dirty="0"/>
            </a:br>
            <a:r>
              <a:rPr lang="en-US" sz="4800" dirty="0"/>
              <a:t>B. Settings icon</a:t>
            </a:r>
            <a:br>
              <a:rPr lang="en-US" sz="4800" dirty="0"/>
            </a:br>
            <a:r>
              <a:rPr lang="en-US" sz="4800" dirty="0"/>
              <a:t>C. Profile picture</a:t>
            </a:r>
            <a:br>
              <a:rPr lang="en-US" sz="4800" dirty="0"/>
            </a:br>
            <a:r>
              <a:rPr lang="en-US" sz="4800" dirty="0"/>
              <a:t>D. Refresh icon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D75B82C-BDE9-472F-E9A0-E2CA0C47FDF5}"/>
              </a:ext>
            </a:extLst>
          </p:cNvPr>
          <p:cNvSpPr txBox="1">
            <a:spLocks/>
          </p:cNvSpPr>
          <p:nvPr/>
        </p:nvSpPr>
        <p:spPr>
          <a:xfrm>
            <a:off x="2610465" y="167212"/>
            <a:ext cx="4232787" cy="726991"/>
          </a:xfrm>
          <a:prstGeom prst="rect">
            <a:avLst/>
          </a:prstGeom>
        </p:spPr>
        <p:txBody>
          <a:bodyPr/>
          <a:lstStyle>
            <a:lvl1pPr algn="l" defTabSz="914377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1" baseline="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/>
              <a:t>QUESTION 2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B3E2B5C-DF30-F3EF-AEBB-31C80179F889}"/>
              </a:ext>
            </a:extLst>
          </p:cNvPr>
          <p:cNvSpPr/>
          <p:nvPr/>
        </p:nvSpPr>
        <p:spPr>
          <a:xfrm>
            <a:off x="7978877" y="43481"/>
            <a:ext cx="3205316" cy="97445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/>
              <a:t>Answer:</a:t>
            </a:r>
            <a:r>
              <a:rPr lang="en-US" sz="4800" dirty="0"/>
              <a:t> C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52122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5E98D0-12B8-58E7-5D6B-3A6BB06D05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8E94D80-B0F6-924E-2BD0-BF15890982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Newgate university minna ©️ 2022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B69A237-6089-AFE9-9FF0-983AF591CD44}"/>
              </a:ext>
            </a:extLst>
          </p:cNvPr>
          <p:cNvSpPr txBox="1"/>
          <p:nvPr/>
        </p:nvSpPr>
        <p:spPr>
          <a:xfrm>
            <a:off x="1771997" y="1776845"/>
            <a:ext cx="10141528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dirty="0"/>
              <a:t>A school email is an official email account provided by your institution for academic communication, learning resources, and access to educational services.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18F4C69-C872-C34D-4FB3-E37BC9350F7E}"/>
              </a:ext>
            </a:extLst>
          </p:cNvPr>
          <p:cNvSpPr txBox="1"/>
          <p:nvPr/>
        </p:nvSpPr>
        <p:spPr>
          <a:xfrm>
            <a:off x="2821305" y="774201"/>
            <a:ext cx="90922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b="1" dirty="0"/>
              <a:t>What is a School Email?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24287672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154748-BF65-9C0A-6CC8-2F9CDA1FA7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12E805A-34B7-C053-64E6-4D7B57AB50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Newgate university minna ©️ 2022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50CBFC3-815B-881C-0357-B6B419153637}"/>
              </a:ext>
            </a:extLst>
          </p:cNvPr>
          <p:cNvSpPr txBox="1"/>
          <p:nvPr/>
        </p:nvSpPr>
        <p:spPr>
          <a:xfrm>
            <a:off x="1081548" y="1166842"/>
            <a:ext cx="9596284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/>
              <a:t>After tapping the profile picture, which option should you select?</a:t>
            </a:r>
          </a:p>
          <a:p>
            <a:r>
              <a:rPr lang="en-US" sz="4800" dirty="0"/>
              <a:t>A. Delete Account</a:t>
            </a:r>
            <a:br>
              <a:rPr lang="en-US" sz="4800" dirty="0"/>
            </a:br>
            <a:r>
              <a:rPr lang="en-US" sz="4800" dirty="0"/>
              <a:t>B. Add another account</a:t>
            </a:r>
            <a:br>
              <a:rPr lang="en-US" sz="4800" dirty="0"/>
            </a:br>
            <a:r>
              <a:rPr lang="en-US" sz="4800" dirty="0"/>
              <a:t>C. Create Folder</a:t>
            </a:r>
            <a:br>
              <a:rPr lang="en-US" sz="4800" dirty="0"/>
            </a:br>
            <a:r>
              <a:rPr lang="en-US" sz="4800" dirty="0"/>
              <a:t>D. Archive Mail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B8069F6-C79A-2A74-8E11-772C02C9220D}"/>
              </a:ext>
            </a:extLst>
          </p:cNvPr>
          <p:cNvSpPr txBox="1">
            <a:spLocks/>
          </p:cNvSpPr>
          <p:nvPr/>
        </p:nvSpPr>
        <p:spPr>
          <a:xfrm>
            <a:off x="2610465" y="167212"/>
            <a:ext cx="4232787" cy="726991"/>
          </a:xfrm>
          <a:prstGeom prst="rect">
            <a:avLst/>
          </a:prstGeom>
        </p:spPr>
        <p:txBody>
          <a:bodyPr/>
          <a:lstStyle>
            <a:lvl1pPr algn="l" defTabSz="914377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1" baseline="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/>
              <a:t>QUESTION 3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90FAEF5-80B6-0D6B-AA6F-B14D61A6F9E3}"/>
              </a:ext>
            </a:extLst>
          </p:cNvPr>
          <p:cNvSpPr/>
          <p:nvPr/>
        </p:nvSpPr>
        <p:spPr>
          <a:xfrm>
            <a:off x="7978877" y="43481"/>
            <a:ext cx="3205316" cy="97445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/>
              <a:t>Answer:</a:t>
            </a:r>
            <a:r>
              <a:rPr lang="en-US" sz="4800" dirty="0"/>
              <a:t> B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039092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66B078-DF41-1A97-E1DA-A8506B3061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4C9F5D6-F845-BBD9-A065-63D6FB7942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Newgate university minna ©️ 2022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402D864-746D-2590-168F-110F58673F68}"/>
              </a:ext>
            </a:extLst>
          </p:cNvPr>
          <p:cNvSpPr txBox="1"/>
          <p:nvPr/>
        </p:nvSpPr>
        <p:spPr>
          <a:xfrm>
            <a:off x="1007807" y="894204"/>
            <a:ext cx="9670025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/>
              <a:t>Which of the following are required before adding a school email?</a:t>
            </a:r>
          </a:p>
          <a:p>
            <a:r>
              <a:rPr lang="en-US" sz="4800" dirty="0"/>
              <a:t>A. School email address</a:t>
            </a:r>
            <a:br>
              <a:rPr lang="en-US" sz="4800" dirty="0"/>
            </a:br>
            <a:r>
              <a:rPr lang="en-US" sz="4800" dirty="0"/>
              <a:t>B. Password</a:t>
            </a:r>
            <a:br>
              <a:rPr lang="en-US" sz="4800" dirty="0"/>
            </a:br>
            <a:r>
              <a:rPr lang="en-US" sz="4800" dirty="0"/>
              <a:t>C. Internet connection</a:t>
            </a:r>
            <a:br>
              <a:rPr lang="en-US" sz="4800" dirty="0"/>
            </a:br>
            <a:r>
              <a:rPr lang="en-US" sz="4800" dirty="0"/>
              <a:t>D. Gmail App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7814B52-FE1D-30A6-2966-4AB8BBBC3162}"/>
              </a:ext>
            </a:extLst>
          </p:cNvPr>
          <p:cNvSpPr txBox="1">
            <a:spLocks/>
          </p:cNvSpPr>
          <p:nvPr/>
        </p:nvSpPr>
        <p:spPr>
          <a:xfrm>
            <a:off x="2610465" y="167212"/>
            <a:ext cx="4232787" cy="726991"/>
          </a:xfrm>
          <a:prstGeom prst="rect">
            <a:avLst/>
          </a:prstGeom>
        </p:spPr>
        <p:txBody>
          <a:bodyPr/>
          <a:lstStyle>
            <a:lvl1pPr algn="l" defTabSz="914377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1" baseline="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/>
              <a:t>QUESTION 4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9C2878C-5382-9E0F-A010-5BBFB0DFD233}"/>
              </a:ext>
            </a:extLst>
          </p:cNvPr>
          <p:cNvSpPr/>
          <p:nvPr/>
        </p:nvSpPr>
        <p:spPr>
          <a:xfrm>
            <a:off x="6975987" y="43481"/>
            <a:ext cx="4999703" cy="97445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/>
              <a:t>Answer:</a:t>
            </a:r>
            <a:r>
              <a:rPr lang="en-US" sz="4800" dirty="0"/>
              <a:t> A,B,C,D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537483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FA9F9A-E1FF-1487-6791-35A21ADD39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3F53989-E624-F6C4-ABC3-87F91CC875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Newgate university minna ©️ 2022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C234169-FDF7-F938-1BF0-C1C4FC837A6F}"/>
              </a:ext>
            </a:extLst>
          </p:cNvPr>
          <p:cNvSpPr txBox="1"/>
          <p:nvPr/>
        </p:nvSpPr>
        <p:spPr>
          <a:xfrm>
            <a:off x="1007807" y="894204"/>
            <a:ext cx="9670025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/>
              <a:t>Possible solutions when email is not working include:</a:t>
            </a:r>
          </a:p>
          <a:p>
            <a:r>
              <a:rPr lang="en-US" sz="4800" dirty="0"/>
              <a:t>A. Check internet connection</a:t>
            </a:r>
            <a:br>
              <a:rPr lang="en-US" sz="4800" dirty="0"/>
            </a:br>
            <a:r>
              <a:rPr lang="en-US" sz="4800" dirty="0"/>
              <a:t>B. Verify password</a:t>
            </a:r>
            <a:br>
              <a:rPr lang="en-US" sz="4800" dirty="0"/>
            </a:br>
            <a:r>
              <a:rPr lang="en-US" sz="4800" dirty="0"/>
              <a:t>C. Refresh Gmail</a:t>
            </a:r>
            <a:br>
              <a:rPr lang="en-US" sz="4800" dirty="0"/>
            </a:br>
            <a:r>
              <a:rPr lang="en-US" sz="4800" dirty="0"/>
              <a:t>D. Contact ICT Support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E10640E-3195-8220-BABC-BB3ACCC4632F}"/>
              </a:ext>
            </a:extLst>
          </p:cNvPr>
          <p:cNvSpPr txBox="1">
            <a:spLocks/>
          </p:cNvSpPr>
          <p:nvPr/>
        </p:nvSpPr>
        <p:spPr>
          <a:xfrm>
            <a:off x="2610465" y="167212"/>
            <a:ext cx="4232787" cy="726991"/>
          </a:xfrm>
          <a:prstGeom prst="rect">
            <a:avLst/>
          </a:prstGeom>
        </p:spPr>
        <p:txBody>
          <a:bodyPr/>
          <a:lstStyle>
            <a:lvl1pPr algn="l" defTabSz="914377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1" baseline="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/>
              <a:t>QUESTION 4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776C088-48A0-CDEF-B9B2-BF2597FA6E05}"/>
              </a:ext>
            </a:extLst>
          </p:cNvPr>
          <p:cNvSpPr/>
          <p:nvPr/>
        </p:nvSpPr>
        <p:spPr>
          <a:xfrm>
            <a:off x="6975987" y="43481"/>
            <a:ext cx="4999703" cy="97445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/>
              <a:t>Answer:</a:t>
            </a:r>
            <a:r>
              <a:rPr lang="en-US" sz="4800" dirty="0"/>
              <a:t> A,B,C,D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709062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F326A9-80A7-5FE7-6E67-F349C2DD7B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BF2FA2B-370C-5CBA-29C9-EDBCE9BC2A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Newgate university minna ©️ 2022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4F4137E-78AE-831F-1DC5-82D1E75FE296}"/>
              </a:ext>
            </a:extLst>
          </p:cNvPr>
          <p:cNvSpPr txBox="1"/>
          <p:nvPr/>
        </p:nvSpPr>
        <p:spPr>
          <a:xfrm>
            <a:off x="1260987" y="1017939"/>
            <a:ext cx="9670025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600" dirty="0"/>
              <a:t>What option should you select after tapping your profile picture in Gmail to add a school email?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54385B3-0F85-27B5-A9B2-9025BC2F9555}"/>
              </a:ext>
            </a:extLst>
          </p:cNvPr>
          <p:cNvSpPr txBox="1">
            <a:spLocks/>
          </p:cNvSpPr>
          <p:nvPr/>
        </p:nvSpPr>
        <p:spPr>
          <a:xfrm>
            <a:off x="2610465" y="167212"/>
            <a:ext cx="4232787" cy="726991"/>
          </a:xfrm>
          <a:prstGeom prst="rect">
            <a:avLst/>
          </a:prstGeom>
        </p:spPr>
        <p:txBody>
          <a:bodyPr/>
          <a:lstStyle>
            <a:lvl1pPr algn="l" defTabSz="914377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1" baseline="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/>
              <a:t>QUESTION 4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60940A5-C2AA-1EE7-ECDA-F64B887CDAC9}"/>
              </a:ext>
            </a:extLst>
          </p:cNvPr>
          <p:cNvSpPr/>
          <p:nvPr/>
        </p:nvSpPr>
        <p:spPr>
          <a:xfrm>
            <a:off x="1371600" y="5238885"/>
            <a:ext cx="8657304" cy="97445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/>
              <a:t>Answer:</a:t>
            </a:r>
            <a:r>
              <a:rPr lang="en-US" sz="4800" dirty="0"/>
              <a:t> Add another account.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790990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542083-6D86-03ED-2E86-374889C6C9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D5314FB-577E-25E0-0CCC-E1098F12C1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Newgate university minna ©️ 2022</a:t>
            </a:r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219B4840-4C31-A24F-1ADD-CDB14EDC98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1782" y="3022080"/>
            <a:ext cx="11416145" cy="2374561"/>
          </a:xfrm>
        </p:spPr>
        <p:txBody>
          <a:bodyPr>
            <a:noAutofit/>
          </a:bodyPr>
          <a:lstStyle/>
          <a:p>
            <a:r>
              <a:rPr lang="en-US" sz="4400" b="1" dirty="0"/>
              <a:t>NEWGATE UNIVERSITY MINNA </a:t>
            </a:r>
            <a:r>
              <a:rPr lang="en-US" sz="4400" b="1" dirty="0" err="1"/>
              <a:t>eLEARNING</a:t>
            </a:r>
            <a:r>
              <a:rPr lang="en-US" sz="4400" b="1" dirty="0"/>
              <a:t> (NUeL)</a:t>
            </a:r>
            <a:br>
              <a:rPr lang="en-US" sz="4400" b="1" dirty="0"/>
            </a:br>
            <a:r>
              <a:rPr lang="en-US" sz="4400" b="1" dirty="0"/>
              <a:t>STUDENT GUIDE TO LOGIN AND PASSWORD RESET</a:t>
            </a:r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2C2D227F-C409-E447-FFCD-8EDA15FFED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6800" y="5745653"/>
            <a:ext cx="10058400" cy="365125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Mr. Peter </a:t>
            </a:r>
            <a:r>
              <a:rPr lang="en-US" dirty="0" err="1"/>
              <a:t>Oladotun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35371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81C79D-09C9-6673-D28F-84D66B5F28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943BF4A-31A6-B35C-BA37-D672AF3FC2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Newgate university minna ©️ 2022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90835F4-7719-34D3-4EF2-4F47FD43D43D}"/>
              </a:ext>
            </a:extLst>
          </p:cNvPr>
          <p:cNvSpPr txBox="1"/>
          <p:nvPr/>
        </p:nvSpPr>
        <p:spPr>
          <a:xfrm>
            <a:off x="1771997" y="1561935"/>
            <a:ext cx="9716997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dirty="0"/>
              <a:t>• Access the NUeL platform</a:t>
            </a:r>
          </a:p>
          <a:p>
            <a:r>
              <a:rPr lang="en-US" sz="4800" dirty="0"/>
              <a:t>• Log in successfully</a:t>
            </a:r>
          </a:p>
          <a:p>
            <a:r>
              <a:rPr lang="en-US" sz="4800" dirty="0"/>
              <a:t>• Navigate the dashboard</a:t>
            </a:r>
          </a:p>
          <a:p>
            <a:r>
              <a:rPr lang="en-US" sz="4800" dirty="0"/>
              <a:t>• Access registered courses</a:t>
            </a:r>
          </a:p>
          <a:p>
            <a:r>
              <a:rPr lang="en-US" sz="4800" dirty="0"/>
              <a:t>• Reset forgotten passwords</a:t>
            </a:r>
          </a:p>
          <a:p>
            <a:r>
              <a:rPr lang="en-US" sz="4800" dirty="0"/>
              <a:t>• Secure accounts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E29FFE0-37C6-ECB8-853A-1FF5945621E9}"/>
              </a:ext>
            </a:extLst>
          </p:cNvPr>
          <p:cNvSpPr txBox="1"/>
          <p:nvPr/>
        </p:nvSpPr>
        <p:spPr>
          <a:xfrm>
            <a:off x="1771997" y="361246"/>
            <a:ext cx="90922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b="1" dirty="0"/>
              <a:t>Objectives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32494483"/>
      </p:ext>
    </p:extLst>
  </p:cSld>
  <p:clrMapOvr>
    <a:masterClrMapping/>
  </p:clrMapOvr>
  <p:transition spd="slow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51D2D6-27A5-A88B-F0A9-C3DD3628B3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2C9572E-FD1B-A7F6-91E5-24D0EB8B4F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Newgate university minna ©️ 2022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FAD0987-860B-12E4-5ADB-EF9C15B4E1F0}"/>
              </a:ext>
            </a:extLst>
          </p:cNvPr>
          <p:cNvSpPr txBox="1"/>
          <p:nvPr/>
        </p:nvSpPr>
        <p:spPr>
          <a:xfrm>
            <a:off x="530942" y="1637071"/>
            <a:ext cx="11661058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dirty="0"/>
              <a:t>NUeL is the University's online learning system for accessing lecture materials, assignments, virtual classes, quizzes, discussions and course resources.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4C88857-4C5E-96E9-2983-5F5C7F7CDE2E}"/>
              </a:ext>
            </a:extLst>
          </p:cNvPr>
          <p:cNvSpPr txBox="1"/>
          <p:nvPr/>
        </p:nvSpPr>
        <p:spPr>
          <a:xfrm>
            <a:off x="2157627" y="361246"/>
            <a:ext cx="90922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b="1" dirty="0"/>
              <a:t>What is NUeL?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37026790"/>
      </p:ext>
    </p:extLst>
  </p:cSld>
  <p:clrMapOvr>
    <a:masterClrMapping/>
  </p:clrMapOvr>
  <p:transition spd="slow">
    <p:push dir="u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F798F2-3783-DE93-4499-965D4AC117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F3F92F2-193C-35FA-8E4A-E646685C3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Newgate university minna ©️ 2022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3D03D0F-C78D-9272-CED8-5E6066A8B234}"/>
              </a:ext>
            </a:extLst>
          </p:cNvPr>
          <p:cNvSpPr txBox="1"/>
          <p:nvPr/>
        </p:nvSpPr>
        <p:spPr>
          <a:xfrm>
            <a:off x="1396998" y="1349141"/>
            <a:ext cx="10795001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dirty="0"/>
              <a:t>• Internet Connection</a:t>
            </a:r>
          </a:p>
          <a:p>
            <a:r>
              <a:rPr lang="en-US" sz="4800" dirty="0"/>
              <a:t>• Smartphone, Tablet, Laptop, or Desktop</a:t>
            </a:r>
          </a:p>
          <a:p>
            <a:r>
              <a:rPr lang="en-US" sz="4800" dirty="0"/>
              <a:t>• Matric Number</a:t>
            </a:r>
          </a:p>
          <a:p>
            <a:r>
              <a:rPr lang="en-US" sz="4800" dirty="0"/>
              <a:t>• Password</a:t>
            </a:r>
          </a:p>
          <a:p>
            <a:r>
              <a:rPr lang="en-US" sz="4800" dirty="0"/>
              <a:t>• Active University Email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C06B1BC-9D2A-B671-D6C1-06D0F0B8BF54}"/>
              </a:ext>
            </a:extLst>
          </p:cNvPr>
          <p:cNvSpPr txBox="1"/>
          <p:nvPr/>
        </p:nvSpPr>
        <p:spPr>
          <a:xfrm>
            <a:off x="1921653" y="312536"/>
            <a:ext cx="90922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b="1" dirty="0"/>
              <a:t>Requirements for Login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17556639"/>
      </p:ext>
    </p:extLst>
  </p:cSld>
  <p:clrMapOvr>
    <a:masterClrMapping/>
  </p:clrMapOvr>
  <p:transition spd="slow">
    <p:push dir="u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B35F55-E22C-FAAF-797D-7288A4F1EF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0B15F2D-9E9E-5DCC-776B-FD6257B5E0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Newgate university minna ©️ 2022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E4A40FC-F1F0-B768-539B-A59B2F2ADE14}"/>
              </a:ext>
            </a:extLst>
          </p:cNvPr>
          <p:cNvSpPr txBox="1"/>
          <p:nvPr/>
        </p:nvSpPr>
        <p:spPr>
          <a:xfrm>
            <a:off x="471948" y="1622323"/>
            <a:ext cx="1144157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dirty="0"/>
              <a:t>Open your browser and visit:</a:t>
            </a:r>
          </a:p>
          <a:p>
            <a:r>
              <a:rPr lang="en-US" sz="4800" dirty="0"/>
              <a:t>elearning.newgateuniversityminna.edu.ng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FBDDB3E-7733-7FDC-2305-957BB5459EE8}"/>
              </a:ext>
            </a:extLst>
          </p:cNvPr>
          <p:cNvSpPr txBox="1"/>
          <p:nvPr/>
        </p:nvSpPr>
        <p:spPr>
          <a:xfrm>
            <a:off x="1771997" y="493982"/>
            <a:ext cx="90922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b="1" dirty="0"/>
              <a:t>Step 1  Open the Platform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10173890"/>
      </p:ext>
    </p:extLst>
  </p:cSld>
  <p:clrMapOvr>
    <a:masterClrMapping/>
  </p:clrMapOvr>
  <p:transition spd="slow">
    <p:push dir="u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7ACE45-19BD-4FDE-550A-66D6EECC79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229662B-AA53-0584-EC47-96E01C227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Newgate university minna ©️ 2022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54047F-330A-2A56-B360-7881FA4674D9}"/>
              </a:ext>
            </a:extLst>
          </p:cNvPr>
          <p:cNvSpPr txBox="1"/>
          <p:nvPr/>
        </p:nvSpPr>
        <p:spPr>
          <a:xfrm>
            <a:off x="766916" y="1327355"/>
            <a:ext cx="11058119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200" dirty="0"/>
              <a:t>Locate and click the Log In button on the homepage at the top right corner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4C22AD2-B9DF-2D76-4FAB-F2801B5F9A92}"/>
              </a:ext>
            </a:extLst>
          </p:cNvPr>
          <p:cNvSpPr txBox="1"/>
          <p:nvPr/>
        </p:nvSpPr>
        <p:spPr>
          <a:xfrm>
            <a:off x="1549890" y="230673"/>
            <a:ext cx="90922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b="1" dirty="0"/>
              <a:t>Step 2  Click Login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81050653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26EF8B-C035-7343-F6F1-0766C3045D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3EEB4E7-9F63-7CFD-44B7-2254C148C1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Newgate university minna ©️ 2022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F6A8E4B-B34B-E2BD-A9A9-A039A32C4CB0}"/>
              </a:ext>
            </a:extLst>
          </p:cNvPr>
          <p:cNvSpPr txBox="1"/>
          <p:nvPr/>
        </p:nvSpPr>
        <p:spPr>
          <a:xfrm>
            <a:off x="1783079" y="1166101"/>
            <a:ext cx="9854045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43000" indent="-1143000">
              <a:buFont typeface="+mj-lt"/>
              <a:buAutoNum type="arabicPeriod"/>
            </a:pPr>
            <a:r>
              <a:rPr lang="en-US" sz="6000" dirty="0"/>
              <a:t>School email address</a:t>
            </a:r>
          </a:p>
          <a:p>
            <a:pPr marL="1143000" indent="-1143000">
              <a:buFont typeface="+mj-lt"/>
              <a:buAutoNum type="arabicPeriod"/>
            </a:pPr>
            <a:r>
              <a:rPr lang="en-US" sz="6000" dirty="0"/>
              <a:t>Password for the email account</a:t>
            </a:r>
          </a:p>
          <a:p>
            <a:pPr marL="1143000" indent="-1143000">
              <a:buFont typeface="+mj-lt"/>
              <a:buAutoNum type="arabicPeriod"/>
            </a:pPr>
            <a:r>
              <a:rPr lang="en-US" sz="6000" dirty="0"/>
              <a:t>Gmail App installed</a:t>
            </a:r>
          </a:p>
          <a:p>
            <a:pPr marL="1143000" indent="-1143000">
              <a:buFont typeface="+mj-lt"/>
              <a:buAutoNum type="arabicPeriod"/>
            </a:pPr>
            <a:r>
              <a:rPr lang="en-US" sz="6000" dirty="0"/>
              <a:t>Active internet connection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45FD343-2E63-6D49-1A20-46DF177CCBBD}"/>
              </a:ext>
            </a:extLst>
          </p:cNvPr>
          <p:cNvSpPr txBox="1"/>
          <p:nvPr/>
        </p:nvSpPr>
        <p:spPr>
          <a:xfrm>
            <a:off x="3183255" y="242771"/>
            <a:ext cx="618363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b="1" dirty="0"/>
              <a:t>Before You Begin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86388987"/>
      </p:ext>
    </p:extLst>
  </p:cSld>
  <p:clrMapOvr>
    <a:masterClrMapping/>
  </p:clrMapOvr>
  <p:transition spd="slow">
    <p:push dir="u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D323DD-C710-8617-7E35-A26F5B7A0D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0DDA152-D2B4-22D5-D23B-6EB8F03DF7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Newgate university minna ©️ 2022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04E0FCF-3629-8F00-0A48-BAB15664F662}"/>
              </a:ext>
            </a:extLst>
          </p:cNvPr>
          <p:cNvSpPr txBox="1"/>
          <p:nvPr/>
        </p:nvSpPr>
        <p:spPr>
          <a:xfrm>
            <a:off x="648930" y="1519083"/>
            <a:ext cx="11264596" cy="28475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0" dirty="0"/>
              <a:t>Enter your Username and Password, then click Log In.</a:t>
            </a:r>
          </a:p>
          <a:p>
            <a:r>
              <a:rPr lang="en-US" sz="6000" dirty="0"/>
              <a:t>Username like : 26a-ue-bns-0419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6F2DC88-4365-474C-E253-C40E97F41430}"/>
              </a:ext>
            </a:extLst>
          </p:cNvPr>
          <p:cNvSpPr txBox="1"/>
          <p:nvPr/>
        </p:nvSpPr>
        <p:spPr>
          <a:xfrm>
            <a:off x="2069137" y="434988"/>
            <a:ext cx="90922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b="1" dirty="0"/>
              <a:t>Step 3  Enter Login Details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80361147"/>
      </p:ext>
    </p:extLst>
  </p:cSld>
  <p:clrMapOvr>
    <a:masterClrMapping/>
  </p:clrMapOvr>
  <p:transition spd="slow">
    <p:push dir="u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06BF10-EBFD-8E60-8576-623C2D3B5A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5221C6E-0006-1AB5-8761-CC5B7F128A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Newgate university minna ©️ 2022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341DC62-1299-A091-615B-E29AB8524DED}"/>
              </a:ext>
            </a:extLst>
          </p:cNvPr>
          <p:cNvSpPr txBox="1"/>
          <p:nvPr/>
        </p:nvSpPr>
        <p:spPr>
          <a:xfrm>
            <a:off x="752168" y="1755058"/>
            <a:ext cx="1109078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dirty="0"/>
              <a:t>Access your dashboard to view courses, assignments, quizzes and announcements.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B6D0609-F06E-8EE3-1A58-60CFCC727716}"/>
              </a:ext>
            </a:extLst>
          </p:cNvPr>
          <p:cNvSpPr txBox="1"/>
          <p:nvPr/>
        </p:nvSpPr>
        <p:spPr>
          <a:xfrm>
            <a:off x="2172376" y="523479"/>
            <a:ext cx="90922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b="1" dirty="0"/>
              <a:t>Successful Login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84329007"/>
      </p:ext>
    </p:extLst>
  </p:cSld>
  <p:clrMapOvr>
    <a:masterClrMapping/>
  </p:clrMapOvr>
  <p:transition spd="slow">
    <p:push dir="u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B7A4D0-B8C9-E086-AE83-F0646EEFF8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8F2300A-5595-7043-ACCE-FBB1A73CF1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Newgate university minna ©️ 2022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8229FF6-C44F-C538-9F1A-4629D5954663}"/>
              </a:ext>
            </a:extLst>
          </p:cNvPr>
          <p:cNvSpPr txBox="1"/>
          <p:nvPr/>
        </p:nvSpPr>
        <p:spPr>
          <a:xfrm>
            <a:off x="1283110" y="1776845"/>
            <a:ext cx="10630415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dirty="0"/>
              <a:t>1. Click My Courses</a:t>
            </a:r>
          </a:p>
          <a:p>
            <a:r>
              <a:rPr lang="en-US" sz="4800" dirty="0"/>
              <a:t>2. Select a Course</a:t>
            </a:r>
          </a:p>
          <a:p>
            <a:r>
              <a:rPr lang="en-US" sz="4800" dirty="0"/>
              <a:t>3. Open Learning Materials</a:t>
            </a:r>
          </a:p>
          <a:p>
            <a:r>
              <a:rPr lang="en-US" sz="4800" dirty="0"/>
              <a:t>4. Download Resources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5046984-8783-34CC-1920-E8511D37F030}"/>
              </a:ext>
            </a:extLst>
          </p:cNvPr>
          <p:cNvSpPr txBox="1"/>
          <p:nvPr/>
        </p:nvSpPr>
        <p:spPr>
          <a:xfrm>
            <a:off x="1844829" y="497202"/>
            <a:ext cx="90922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b="1" dirty="0"/>
              <a:t>Accessing Your Courses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15004882"/>
      </p:ext>
    </p:extLst>
  </p:cSld>
  <p:clrMapOvr>
    <a:masterClrMapping/>
  </p:clrMapOvr>
  <p:transition spd="slow">
    <p:push dir="u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F40524-9407-44DA-D4AC-2529215011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542D5D8-AFF6-CE80-C7E0-D3BDB9A61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Newgate university minna ©️ 2022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BD9ADF7-26ED-C115-1204-CE298413DA01}"/>
              </a:ext>
            </a:extLst>
          </p:cNvPr>
          <p:cNvSpPr txBox="1"/>
          <p:nvPr/>
        </p:nvSpPr>
        <p:spPr>
          <a:xfrm>
            <a:off x="855406" y="1776844"/>
            <a:ext cx="1105811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dirty="0"/>
              <a:t>Click Lost password on the login page. </a:t>
            </a:r>
          </a:p>
          <a:p>
            <a:r>
              <a:rPr lang="en-US" sz="4800" dirty="0"/>
              <a:t>It is below the login button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F474E40-DC9E-73ED-9D53-93DF8D12E89F}"/>
              </a:ext>
            </a:extLst>
          </p:cNvPr>
          <p:cNvSpPr txBox="1"/>
          <p:nvPr/>
        </p:nvSpPr>
        <p:spPr>
          <a:xfrm>
            <a:off x="2296651" y="523479"/>
            <a:ext cx="90922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b="1" dirty="0"/>
              <a:t>Forgotten Password?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58129657"/>
      </p:ext>
    </p:extLst>
  </p:cSld>
  <p:clrMapOvr>
    <a:masterClrMapping/>
  </p:clrMapOvr>
  <p:transition spd="slow">
    <p:push dir="u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F3C5AF-0B72-657E-79AB-DDED53308F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B7576E8-64B0-D11B-8674-F1325237A1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Newgate university minna ©️ 2022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946B02F-DDAE-FE7C-F1D1-F2E516BD6C62}"/>
              </a:ext>
            </a:extLst>
          </p:cNvPr>
          <p:cNvSpPr txBox="1"/>
          <p:nvPr/>
        </p:nvSpPr>
        <p:spPr>
          <a:xfrm>
            <a:off x="1091381" y="1776844"/>
            <a:ext cx="10822144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dirty="0"/>
              <a:t>Enter your Username or University Email Address. </a:t>
            </a:r>
          </a:p>
          <a:p>
            <a:r>
              <a:rPr lang="en-US" sz="4800" dirty="0"/>
              <a:t>Please note: Its only one of these two, you will use.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C17227E-A26F-11B3-4376-C77CB0B39FDD}"/>
              </a:ext>
            </a:extLst>
          </p:cNvPr>
          <p:cNvSpPr txBox="1"/>
          <p:nvPr/>
        </p:nvSpPr>
        <p:spPr>
          <a:xfrm>
            <a:off x="1771997" y="656214"/>
            <a:ext cx="90922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b="1" dirty="0"/>
              <a:t>Password Reset Step 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39646019"/>
      </p:ext>
    </p:extLst>
  </p:cSld>
  <p:clrMapOvr>
    <a:masterClrMapping/>
  </p:clrMapOvr>
  <p:transition spd="slow">
    <p:push dir="u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506749-8BEA-28B5-2EBF-9A89BC020A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E3A5888-180B-997F-2AC0-1570A11C2F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Newgate university minna ©️ 2022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0D91BA3-93F7-EA35-2DFD-3A8EC449B9E4}"/>
              </a:ext>
            </a:extLst>
          </p:cNvPr>
          <p:cNvSpPr txBox="1"/>
          <p:nvPr/>
        </p:nvSpPr>
        <p:spPr>
          <a:xfrm>
            <a:off x="589935" y="1776845"/>
            <a:ext cx="1132359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0" dirty="0"/>
              <a:t>A password reset email will be sent if your account is found.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6CC01CB-0022-97A8-61C5-9F1D37E7CE88}"/>
              </a:ext>
            </a:extLst>
          </p:cNvPr>
          <p:cNvSpPr txBox="1"/>
          <p:nvPr/>
        </p:nvSpPr>
        <p:spPr>
          <a:xfrm>
            <a:off x="1902542" y="575187"/>
            <a:ext cx="1001098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b="1" dirty="0"/>
              <a:t>Password Reset Step 3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81162093"/>
      </p:ext>
    </p:extLst>
  </p:cSld>
  <p:clrMapOvr>
    <a:masterClrMapping/>
  </p:clrMapOvr>
  <p:transition spd="slow">
    <p:push dir="u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1C0EF8-4E6B-94F4-6ED0-6C6FAB350B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C38FA6E-855E-A820-F170-E0676E7139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Newgate university minna ©️ 2022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6A40B4-86CF-7EF7-DF29-8ED6438B265D}"/>
              </a:ext>
            </a:extLst>
          </p:cNvPr>
          <p:cNvSpPr txBox="1"/>
          <p:nvPr/>
        </p:nvSpPr>
        <p:spPr>
          <a:xfrm>
            <a:off x="842847" y="1540871"/>
            <a:ext cx="10469165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dirty="0"/>
              <a:t>The password reset link will be sent to your OFFICIAL UNIVERSITY EMAIL ADDRESS.</a:t>
            </a:r>
          </a:p>
          <a:p>
            <a:r>
              <a:rPr lang="en-US" sz="4800" dirty="0"/>
              <a:t>Check Inbox, Spam and Junk folders.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7B39D4-B58A-94FE-8052-8416AA39583F}"/>
              </a:ext>
            </a:extLst>
          </p:cNvPr>
          <p:cNvSpPr txBox="1"/>
          <p:nvPr/>
        </p:nvSpPr>
        <p:spPr>
          <a:xfrm>
            <a:off x="1892156" y="497202"/>
            <a:ext cx="90922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b="1" dirty="0"/>
              <a:t>Important Notice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78079492"/>
      </p:ext>
    </p:extLst>
  </p:cSld>
  <p:clrMapOvr>
    <a:masterClrMapping/>
  </p:clrMapOvr>
  <p:transition spd="slow">
    <p:push dir="u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2A2A76-80D2-0D53-97BD-882EFD52E3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822E774-1F7E-DE70-F646-82CCE5E39C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Newgate university minna ©️ 2022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36B06A6-145F-9954-7354-FF291578E6EA}"/>
              </a:ext>
            </a:extLst>
          </p:cNvPr>
          <p:cNvSpPr txBox="1"/>
          <p:nvPr/>
        </p:nvSpPr>
        <p:spPr>
          <a:xfrm>
            <a:off x="1047135" y="1776845"/>
            <a:ext cx="10866390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600" dirty="0"/>
              <a:t>Open the email and click the Password Reset Link.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682EBE9-22CD-CD05-14EA-445990066FE8}"/>
              </a:ext>
            </a:extLst>
          </p:cNvPr>
          <p:cNvSpPr txBox="1"/>
          <p:nvPr/>
        </p:nvSpPr>
        <p:spPr>
          <a:xfrm>
            <a:off x="1420208" y="493982"/>
            <a:ext cx="90922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b="1" dirty="0"/>
              <a:t>Password Reset Step 4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11467970"/>
      </p:ext>
    </p:extLst>
  </p:cSld>
  <p:clrMapOvr>
    <a:masterClrMapping/>
  </p:clrMapOvr>
  <p:transition spd="slow">
    <p:push dir="u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E01355-3984-5462-2026-EB0E91A56F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53F94F8-FF2A-B0E3-BEED-D2E0CCD1D7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Newgate university minna ©️ 2022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3568EFE-02CD-FFE3-F621-CDD62244E6A7}"/>
              </a:ext>
            </a:extLst>
          </p:cNvPr>
          <p:cNvSpPr txBox="1"/>
          <p:nvPr/>
        </p:nvSpPr>
        <p:spPr>
          <a:xfrm>
            <a:off x="1224117" y="1227242"/>
            <a:ext cx="10777899" cy="51706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600" dirty="0"/>
              <a:t>Create a strong password using letters, numbers and symbols.</a:t>
            </a:r>
          </a:p>
          <a:p>
            <a:r>
              <a:rPr lang="en-US" sz="6600" dirty="0"/>
              <a:t>Always use the password you can remember.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B326F0F-CBF5-138E-9075-06B7F77EED41}"/>
              </a:ext>
            </a:extLst>
          </p:cNvPr>
          <p:cNvSpPr txBox="1"/>
          <p:nvPr/>
        </p:nvSpPr>
        <p:spPr>
          <a:xfrm>
            <a:off x="1549890" y="242012"/>
            <a:ext cx="90922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b="1" dirty="0"/>
              <a:t>Password Reset Step 5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61148691"/>
      </p:ext>
    </p:extLst>
  </p:cSld>
  <p:clrMapOvr>
    <a:masterClrMapping/>
  </p:clrMapOvr>
  <p:transition spd="slow">
    <p:push dir="u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10233C-4BF9-DEB4-3418-8D48E225A1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50DE586-007A-6C55-1523-1D0AC7A62C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Newgate university minna ©️ 2022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4686F3C-0793-62A2-6919-B2E00682632C}"/>
              </a:ext>
            </a:extLst>
          </p:cNvPr>
          <p:cNvSpPr txBox="1"/>
          <p:nvPr/>
        </p:nvSpPr>
        <p:spPr>
          <a:xfrm>
            <a:off x="545690" y="1776845"/>
            <a:ext cx="11367835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200" dirty="0"/>
              <a:t>Return to the portal and log in using your new password.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9EE03E1-46DA-4716-9A4A-4DB4B5F42437}"/>
              </a:ext>
            </a:extLst>
          </p:cNvPr>
          <p:cNvSpPr txBox="1"/>
          <p:nvPr/>
        </p:nvSpPr>
        <p:spPr>
          <a:xfrm>
            <a:off x="1375963" y="479233"/>
            <a:ext cx="90922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b="1" dirty="0"/>
              <a:t>Password Reset Completed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81670242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39739BF-5A61-C605-1C34-AA411CAB2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Newgate university minna ©️ 2022</a:t>
            </a:r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C49767DF-F33E-0CDB-0E69-7EE8A9B6595B}"/>
              </a:ext>
            </a:extLst>
          </p:cNvPr>
          <p:cNvSpPr txBox="1">
            <a:spLocks/>
          </p:cNvSpPr>
          <p:nvPr/>
        </p:nvSpPr>
        <p:spPr>
          <a:xfrm>
            <a:off x="1981200" y="564891"/>
            <a:ext cx="8229600" cy="1143000"/>
          </a:xfrm>
          <a:prstGeom prst="rect">
            <a:avLst/>
          </a:prstGeom>
        </p:spPr>
        <p:txBody>
          <a:bodyPr/>
          <a:lstStyle>
            <a:lvl1pPr algn="l" defTabSz="914377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1" baseline="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Step 1: Open the Gmail App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3475F38-4B3B-ABF6-C137-AC95F9542BB1}"/>
              </a:ext>
            </a:extLst>
          </p:cNvPr>
          <p:cNvSpPr txBox="1"/>
          <p:nvPr/>
        </p:nvSpPr>
        <p:spPr>
          <a:xfrm>
            <a:off x="228600" y="2103121"/>
            <a:ext cx="754380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dirty="0"/>
              <a:t>1. Open the Gmail App on your phone or tablet.</a:t>
            </a:r>
          </a:p>
          <a:p>
            <a:r>
              <a:rPr lang="en-US" sz="4800" dirty="0"/>
              <a:t>2. Ensure you are connected to the internet.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91ECF2E-5CA2-99CC-194A-FDF3BBC9D0E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448869" y="2103121"/>
            <a:ext cx="4477471" cy="335378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72297814"/>
      </p:ext>
    </p:extLst>
  </p:cSld>
  <p:clrMapOvr>
    <a:masterClrMapping/>
  </p:clrMapOvr>
  <p:transition spd="slow">
    <p:push dir="u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96A0E9-688F-22C2-977E-176809E989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7BA4665-3273-D9E7-F32B-D2B2F41BC6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Newgate university minna ©️ 2022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9223B68-8D8F-4DC3-BA9D-FE29AFC8036F}"/>
              </a:ext>
            </a:extLst>
          </p:cNvPr>
          <p:cNvSpPr txBox="1"/>
          <p:nvPr/>
        </p:nvSpPr>
        <p:spPr>
          <a:xfrm>
            <a:off x="1771997" y="1776844"/>
            <a:ext cx="923030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dirty="0"/>
              <a:t>• Never share passwords</a:t>
            </a:r>
          </a:p>
          <a:p>
            <a:r>
              <a:rPr lang="en-US" sz="4800" dirty="0"/>
              <a:t>• Log out after use</a:t>
            </a:r>
          </a:p>
          <a:p>
            <a:r>
              <a:rPr lang="en-US" sz="4800" dirty="0"/>
              <a:t>• Use strong passwords</a:t>
            </a:r>
          </a:p>
          <a:p>
            <a:r>
              <a:rPr lang="en-US" sz="4800" dirty="0"/>
              <a:t>• Secure your email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243102B-7773-C792-F553-B04E90946154}"/>
              </a:ext>
            </a:extLst>
          </p:cNvPr>
          <p:cNvSpPr txBox="1"/>
          <p:nvPr/>
        </p:nvSpPr>
        <p:spPr>
          <a:xfrm>
            <a:off x="1139989" y="404869"/>
            <a:ext cx="9729572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600" b="1" dirty="0"/>
              <a:t>Security Best Practices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84498663"/>
      </p:ext>
    </p:extLst>
  </p:cSld>
  <p:clrMapOvr>
    <a:masterClrMapping/>
  </p:clrMapOvr>
  <p:transition spd="slow">
    <p:push dir="u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C70044-CA03-4C3B-745B-56A60D1DE9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EC615AF-84FD-2562-789C-DFF3218EA5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Newgate university minna ©️ 2022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3129A23-BD25-7B58-ABE6-ABB16E399AD9}"/>
              </a:ext>
            </a:extLst>
          </p:cNvPr>
          <p:cNvSpPr txBox="1"/>
          <p:nvPr/>
        </p:nvSpPr>
        <p:spPr>
          <a:xfrm>
            <a:off x="1194619" y="1622323"/>
            <a:ext cx="10718906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600" dirty="0"/>
              <a:t>Verify username, password, internet connection and email inbox.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0FC8E7B-DCCA-7FFA-8285-2ECF670C64A0}"/>
              </a:ext>
            </a:extLst>
          </p:cNvPr>
          <p:cNvSpPr txBox="1"/>
          <p:nvPr/>
        </p:nvSpPr>
        <p:spPr>
          <a:xfrm>
            <a:off x="1656182" y="331749"/>
            <a:ext cx="90922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b="1" dirty="0"/>
              <a:t>Troubleshooting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09871941"/>
      </p:ext>
    </p:extLst>
  </p:cSld>
  <p:clrMapOvr>
    <a:masterClrMapping/>
  </p:clrMapOvr>
  <p:transition spd="slow">
    <p:push dir="u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DD2B55-25D1-067E-2005-78FD8A1700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3AE1061-F3B3-7BEC-B36C-16B2F33753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Newgate university minna ©️ 2022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975DD7F-CDE1-EEAB-51D8-3E8CD379A555}"/>
              </a:ext>
            </a:extLst>
          </p:cNvPr>
          <p:cNvSpPr txBox="1"/>
          <p:nvPr/>
        </p:nvSpPr>
        <p:spPr>
          <a:xfrm>
            <a:off x="103239" y="1776845"/>
            <a:ext cx="11810286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800" dirty="0"/>
              <a:t>Email: elearning@newgateuniversityminna.edu.ng</a:t>
            </a:r>
          </a:p>
          <a:p>
            <a:r>
              <a:rPr lang="fr-FR" sz="4800" dirty="0"/>
              <a:t>Or</a:t>
            </a:r>
          </a:p>
          <a:p>
            <a:r>
              <a:rPr lang="fr-FR" sz="4800" dirty="0" err="1"/>
              <a:t>supportict</a:t>
            </a:r>
            <a:r>
              <a:rPr lang="fr-FR" sz="4800" dirty="0"/>
              <a:t>@ newgateuniversityminna.edu.ng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2E0D6D2-D77C-BF8A-B04E-525CE0A2BF03}"/>
              </a:ext>
            </a:extLst>
          </p:cNvPr>
          <p:cNvSpPr txBox="1"/>
          <p:nvPr/>
        </p:nvSpPr>
        <p:spPr>
          <a:xfrm>
            <a:off x="2821305" y="774201"/>
            <a:ext cx="90922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dirty="0"/>
              <a:t>Contact Support</a:t>
            </a:r>
            <a:endParaRPr lang="en-US" sz="54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94360653"/>
      </p:ext>
    </p:extLst>
  </p:cSld>
  <p:clrMapOvr>
    <a:masterClrMapping/>
  </p:clrMapOvr>
  <p:transition spd="slow">
    <p:push dir="u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A2FDB2-CF2A-BCF6-17F8-9B40E03F63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E7C1AA7-1F04-1501-B118-2CA4B9229D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Newgate university minna ©️ 2022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96AF182-C848-9897-A7AB-F8FFA81ADF49}"/>
              </a:ext>
            </a:extLst>
          </p:cNvPr>
          <p:cNvSpPr txBox="1"/>
          <p:nvPr/>
        </p:nvSpPr>
        <p:spPr>
          <a:xfrm>
            <a:off x="1771997" y="1776845"/>
            <a:ext cx="1014152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dirty="0"/>
              <a:t>NEWGATE UNIVERSITY MINNA</a:t>
            </a:r>
          </a:p>
          <a:p>
            <a:r>
              <a:rPr lang="en-US" sz="4800" dirty="0"/>
              <a:t>Questions &amp; Answers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59A7D31-548F-0273-49D3-708A1069106B}"/>
              </a:ext>
            </a:extLst>
          </p:cNvPr>
          <p:cNvSpPr txBox="1"/>
          <p:nvPr/>
        </p:nvSpPr>
        <p:spPr>
          <a:xfrm>
            <a:off x="2821305" y="774201"/>
            <a:ext cx="90922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dirty="0"/>
              <a:t>Thank You</a:t>
            </a:r>
            <a:endParaRPr lang="en-US" sz="54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21618059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1D819E-547F-8242-6959-0A837B69B6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112640F-9469-EE60-6155-A5D25B7E03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Newgate university minna ©️ 2022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1576DCB-5DEE-8E99-4860-98B10881C1C4}"/>
              </a:ext>
            </a:extLst>
          </p:cNvPr>
          <p:cNvSpPr txBox="1"/>
          <p:nvPr/>
        </p:nvSpPr>
        <p:spPr>
          <a:xfrm>
            <a:off x="800100" y="1569260"/>
            <a:ext cx="6057900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dirty="0"/>
              <a:t>1. Tap your profile picture in the top-right corner.</a:t>
            </a:r>
          </a:p>
          <a:p>
            <a:r>
              <a:rPr lang="en-US" sz="4800" dirty="0"/>
              <a:t>2. Select 'Add another account'.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237EF4F-0CBC-389C-2703-A2A706E987B0}"/>
              </a:ext>
            </a:extLst>
          </p:cNvPr>
          <p:cNvSpPr txBox="1">
            <a:spLocks/>
          </p:cNvSpPr>
          <p:nvPr/>
        </p:nvSpPr>
        <p:spPr>
          <a:xfrm>
            <a:off x="153136" y="228601"/>
            <a:ext cx="6704864" cy="1143000"/>
          </a:xfrm>
          <a:prstGeom prst="rect">
            <a:avLst/>
          </a:prstGeom>
        </p:spPr>
        <p:txBody>
          <a:bodyPr/>
          <a:lstStyle>
            <a:lvl1pPr algn="l" defTabSz="914377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1" baseline="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Step 2: Access Account Settings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2E98636-4D1D-6596-068C-4CBEC95E85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7262" y="228601"/>
            <a:ext cx="2732663" cy="5943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50076993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A3BEEF-301B-2330-99DE-8DE8F18B01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F06C4F6-39A7-DB55-9C44-6C8179878A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Newgate university minna ©️ 2022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03BF153-A83C-909C-8178-43E4F53990D7}"/>
              </a:ext>
            </a:extLst>
          </p:cNvPr>
          <p:cNvSpPr txBox="1"/>
          <p:nvPr/>
        </p:nvSpPr>
        <p:spPr>
          <a:xfrm>
            <a:off x="800100" y="1569260"/>
            <a:ext cx="3978377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dirty="0"/>
              <a:t>2. Select 'Add another account'.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B69661C-0E5D-18C6-2199-91887CEA63A5}"/>
              </a:ext>
            </a:extLst>
          </p:cNvPr>
          <p:cNvSpPr txBox="1">
            <a:spLocks/>
          </p:cNvSpPr>
          <p:nvPr/>
        </p:nvSpPr>
        <p:spPr>
          <a:xfrm>
            <a:off x="153136" y="228601"/>
            <a:ext cx="6704864" cy="1143000"/>
          </a:xfrm>
          <a:prstGeom prst="rect">
            <a:avLst/>
          </a:prstGeom>
        </p:spPr>
        <p:txBody>
          <a:bodyPr/>
          <a:lstStyle>
            <a:lvl1pPr algn="l" defTabSz="914377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1" baseline="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Step 2: Access Account Settings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34E08B8-F030-36D2-8C87-CFBB0F79678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468761" y="1569260"/>
            <a:ext cx="7150888" cy="400449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2147556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CA63B4-E32B-B22A-7232-6D5EA07F5E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0346146-C21E-A66A-EE0E-E7CAE01AEA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Newgate university minna ©️ 2022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587714C-9346-87A4-6389-D7003124BFA6}"/>
              </a:ext>
            </a:extLst>
          </p:cNvPr>
          <p:cNvSpPr txBox="1"/>
          <p:nvPr/>
        </p:nvSpPr>
        <p:spPr>
          <a:xfrm>
            <a:off x="948690" y="1371600"/>
            <a:ext cx="433197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dirty="0"/>
              <a:t>Select the type of school email:</a:t>
            </a:r>
          </a:p>
          <a:p>
            <a:r>
              <a:rPr lang="en-US" sz="4800" dirty="0"/>
              <a:t>• Google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25C12A0-A09D-19AF-0F18-80957B3F270A}"/>
              </a:ext>
            </a:extLst>
          </p:cNvPr>
          <p:cNvSpPr txBox="1">
            <a:spLocks/>
          </p:cNvSpPr>
          <p:nvPr/>
        </p:nvSpPr>
        <p:spPr>
          <a:xfrm>
            <a:off x="1280160" y="507449"/>
            <a:ext cx="10401300" cy="1143000"/>
          </a:xfrm>
          <a:prstGeom prst="rect">
            <a:avLst/>
          </a:prstGeom>
        </p:spPr>
        <p:txBody>
          <a:bodyPr/>
          <a:lstStyle>
            <a:lvl1pPr algn="l" defTabSz="914377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1" baseline="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Step 3: Choose the Email Provider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08ABBB6-3F6D-95C2-2AAA-974A2ECD55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5560" y="1352372"/>
            <a:ext cx="5085587" cy="453223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04522244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057A45-8D08-306C-CD77-0B61117E05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18B3BD7-5E66-40AD-CEA1-77CDC0494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Newgate university minna ©️ 2022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740A5B9-C4FE-A946-E1DE-4FFE89B4912B}"/>
              </a:ext>
            </a:extLst>
          </p:cNvPr>
          <p:cNvSpPr txBox="1"/>
          <p:nvPr/>
        </p:nvSpPr>
        <p:spPr>
          <a:xfrm>
            <a:off x="117491" y="884903"/>
            <a:ext cx="8274341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/>
              <a:t>1. Type your school email address.</a:t>
            </a:r>
          </a:p>
          <a:p>
            <a:r>
              <a:rPr lang="en-US" sz="3600" dirty="0"/>
              <a:t>2. Tap Next.</a:t>
            </a:r>
          </a:p>
          <a:p>
            <a:r>
              <a:rPr lang="en-US" sz="3600" dirty="0"/>
              <a:t>Example: </a:t>
            </a:r>
            <a:r>
              <a:rPr lang="en-US" sz="3600" dirty="0" err="1"/>
              <a:t>ahmed.fa</a:t>
            </a:r>
            <a:r>
              <a:rPr lang="en-US" sz="3600" dirty="0"/>
              <a:t> @ student.newgateuniversityminna.edu.ng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191E0A7-BD2F-AFC3-CE66-7610F3318BBF}"/>
              </a:ext>
            </a:extLst>
          </p:cNvPr>
          <p:cNvSpPr txBox="1">
            <a:spLocks/>
          </p:cNvSpPr>
          <p:nvPr/>
        </p:nvSpPr>
        <p:spPr>
          <a:xfrm>
            <a:off x="530942" y="211026"/>
            <a:ext cx="10401300" cy="673877"/>
          </a:xfrm>
          <a:prstGeom prst="rect">
            <a:avLst/>
          </a:prstGeom>
        </p:spPr>
        <p:txBody>
          <a:bodyPr/>
          <a:lstStyle>
            <a:lvl1pPr algn="l" defTabSz="914377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1" baseline="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Step 4: Enter Your School Email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9BA4F6B-2251-A34F-EB91-1BF0F0ADA8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8370" y="874304"/>
            <a:ext cx="4168829" cy="451623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79450374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8DE56B-2ADE-B354-2DCF-4A548D2093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5C643D9-3627-B293-E834-3A84BB90AA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Newgate university minna ©️ 2022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288031C-D6C9-CB14-B9D7-1F107110397B}"/>
              </a:ext>
            </a:extLst>
          </p:cNvPr>
          <p:cNvSpPr txBox="1"/>
          <p:nvPr/>
        </p:nvSpPr>
        <p:spPr>
          <a:xfrm>
            <a:off x="419100" y="1209368"/>
            <a:ext cx="599644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dirty="0"/>
              <a:t>1. Enter your school email password.</a:t>
            </a:r>
          </a:p>
          <a:p>
            <a:r>
              <a:rPr lang="en-US" sz="4800" dirty="0"/>
              <a:t>2. Tap Next or Sign In.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C22B1DA-EEDB-DFC5-2C48-7FF4BCFB3180}"/>
              </a:ext>
            </a:extLst>
          </p:cNvPr>
          <p:cNvSpPr txBox="1">
            <a:spLocks/>
          </p:cNvSpPr>
          <p:nvPr/>
        </p:nvSpPr>
        <p:spPr>
          <a:xfrm>
            <a:off x="419100" y="81117"/>
            <a:ext cx="10401300" cy="1143000"/>
          </a:xfrm>
          <a:prstGeom prst="rect">
            <a:avLst/>
          </a:prstGeom>
        </p:spPr>
        <p:txBody>
          <a:bodyPr/>
          <a:lstStyle>
            <a:lvl1pPr algn="l" defTabSz="914377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1" baseline="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Step 5: Enter Your Password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C07C1A8-635F-E1D5-DA0B-B178669D9B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3505" y="922506"/>
            <a:ext cx="4632250" cy="4736579"/>
          </a:xfrm>
          <a:prstGeom prst="rect">
            <a:avLst/>
          </a:prstGeom>
        </p:spPr>
      </p:pic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8" name="Slide Zoom 7">
                <a:extLst>
                  <a:ext uri="{FF2B5EF4-FFF2-40B4-BE49-F238E27FC236}">
                    <a16:creationId xmlns:a16="http://schemas.microsoft.com/office/drawing/2014/main" id="{2D27483C-D77F-58E6-0B48-9ACB8F12E767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8555313"/>
                  </p:ext>
                </p:extLst>
              </p:nvPr>
            </p:nvGraphicFramePr>
            <p:xfrm>
              <a:off x="-3219381" y="4348931"/>
              <a:ext cx="3048000" cy="1714500"/>
            </p:xfrm>
            <a:graphic>
              <a:graphicData uri="http://schemas.microsoft.com/office/powerpoint/2016/slidezoom">
                <pslz:sldZm>
                  <pslz:sldZmObj sldId="540" cId="2194531340">
                    <pslz:zmPr id="{0826C84F-603B-4AF3-930E-8BBE07D99568}" returnToParent="0" transitionDur="1000">
                      <p166:blipFill xmlns:p166="http://schemas.microsoft.com/office/powerpoint/2016/6/main">
                        <a:blip r:embed="rId4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3048000" cy="17145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8" name="Slide Zoom 7">
                <a:extLst>
                  <a:ext uri="{FF2B5EF4-FFF2-40B4-BE49-F238E27FC236}">
                    <a16:creationId xmlns:a16="http://schemas.microsoft.com/office/drawing/2014/main" id="{2D27483C-D77F-58E6-0B48-9ACB8F12E767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-3219381" y="4348931"/>
                <a:ext cx="3048000" cy="17145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194531340"/>
      </p:ext>
    </p:extLst>
  </p:cSld>
  <p:clrMapOvr>
    <a:masterClrMapping/>
  </p:clrMapOvr>
  <p:transition spd="slow">
    <p:push dir="u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2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Retrospect">
  <a:themeElements>
    <a:clrScheme name="UTAMU">
      <a:dk1>
        <a:srgbClr val="013C68"/>
      </a:dk1>
      <a:lt1>
        <a:srgbClr val="FFFFFF"/>
      </a:lt1>
      <a:dk2>
        <a:srgbClr val="013C68"/>
      </a:dk2>
      <a:lt2>
        <a:srgbClr val="F2F2F2"/>
      </a:lt2>
      <a:accent1>
        <a:srgbClr val="C00000"/>
      </a:accent1>
      <a:accent2>
        <a:srgbClr val="013C68"/>
      </a:accent2>
      <a:accent3>
        <a:srgbClr val="75BDA7"/>
      </a:accent3>
      <a:accent4>
        <a:srgbClr val="FFFFFF"/>
      </a:accent4>
      <a:accent5>
        <a:srgbClr val="013C68"/>
      </a:accent5>
      <a:accent6>
        <a:srgbClr val="013C68"/>
      </a:accent6>
      <a:hlink>
        <a:srgbClr val="6B9F25"/>
      </a:hlink>
      <a:folHlink>
        <a:srgbClr val="9F6715"/>
      </a:folHlink>
    </a:clrScheme>
    <a:fontScheme name="Gill Sans MT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TAMU PPT Template" id="{1E31772D-E4B4-4F77-BBFE-21E0CA50468C}" vid="{D722B59F-0CCB-4B74-98D7-B18880CA10B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403503</TotalTime>
  <Words>1197</Words>
  <Application>Microsoft Office PowerPoint</Application>
  <PresentationFormat>Widescreen</PresentationFormat>
  <Paragraphs>183</Paragraphs>
  <Slides>43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8" baseType="lpstr">
      <vt:lpstr>Algerian</vt:lpstr>
      <vt:lpstr>Calibri</vt:lpstr>
      <vt:lpstr>Cambria</vt:lpstr>
      <vt:lpstr>Gill Sans MT</vt:lpstr>
      <vt:lpstr>Retrospect</vt:lpstr>
      <vt:lpstr>How to Add a School Email to Your Device Using the Gmail App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NEWGATE UNIVERSITY MINNA eLEARNING (NUeL) STUDENT GUIDE TO LOGIN AND PASSWORD RESET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Assessment and Evaluation of Teaching and Learning at UTAMU</dc:title>
  <dc:creator>sadiq Yusuf</dc:creator>
  <cp:lastModifiedBy>OYELEYE OLADOTUN</cp:lastModifiedBy>
  <cp:revision>155</cp:revision>
  <dcterms:created xsi:type="dcterms:W3CDTF">2022-09-16T07:24:02Z</dcterms:created>
  <dcterms:modified xsi:type="dcterms:W3CDTF">2026-06-30T01:19:40Z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A3894D00-35ED-4BED-9026-F2B4945A8335</vt:lpwstr>
  </property>
  <property fmtid="{D5CDD505-2E9C-101B-9397-08002B2CF9AE}" pid="3" name="ArticulatePath">
    <vt:lpwstr>WORD PROCESSING PRACTICAL QUESTIONS  [Autosaved]</vt:lpwstr>
  </property>
</Properties>
</file>