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0" r:id="rId4"/>
    <p:sldId id="261" r:id="rId5"/>
    <p:sldId id="262" r:id="rId6"/>
    <p:sldId id="264" r:id="rId7"/>
    <p:sldId id="258" r:id="rId8"/>
    <p:sldId id="263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F84E4-2C04-4928-BDFF-E72D53A169A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D7AF2-5B45-48FD-80D9-C2A5F35638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210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D7AF2-5B45-48FD-80D9-C2A5F3563860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627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7088-D881-4D29-8187-BA81EFC9317A}" type="datetime1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1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7D90-88A7-4FF3-8565-C6E21C96F47F}" type="datetime1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77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2879-7855-4D4E-A87F-5EB8A75FDFC4}" type="datetime1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04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0E4D-BFD0-45E7-B2C8-C7B06E3D2A42}" type="datetime1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34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0AEC-05BE-4059-81BC-702AFA6C2161}" type="datetime1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8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7323-EE83-4F3B-88F9-51286EF3B054}" type="datetime1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702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B97A5-E2B7-49A6-9C85-1FA1410E6FC8}" type="datetime1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72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AF1D4-06D4-43B9-96B5-B8DBBC046B21}" type="datetime1">
              <a:rPr lang="en-GB" smtClean="0"/>
              <a:t>18/03/2025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62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9366-527C-4D81-9FA7-AD751C7A7FA9}" type="datetime1">
              <a:rPr lang="en-GB" smtClean="0"/>
              <a:t>18/03/2025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34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9DFD-D175-4B5B-A648-9E63AC2F1FA3}" type="datetime1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12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E350-63C0-4D55-BD8E-E73A3D7BEA9B}" type="datetime1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2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4AF5E-CD90-4149-AFAF-D4C4F0B0795E}" type="datetime1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11C6-4579-4AEA-81EB-B219CB00F0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78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PST 321</a:t>
            </a:r>
            <a:br>
              <a:rPr lang="en-GB" sz="3200" dirty="0" smtClean="0"/>
            </a:br>
            <a:r>
              <a:rPr lang="en-GB" sz="3200" dirty="0" smtClean="0"/>
              <a:t>PRACTICAL CLASS 300 LEVEL DPT</a:t>
            </a:r>
            <a:br>
              <a:rPr lang="en-GB" sz="3200" dirty="0" smtClean="0"/>
            </a:br>
            <a:r>
              <a:rPr lang="en-GB" sz="3200" dirty="0" smtClean="0"/>
              <a:t>WALKING AIDS</a:t>
            </a:r>
            <a:br>
              <a:rPr lang="en-GB" sz="3200" dirty="0" smtClean="0"/>
            </a:br>
            <a:r>
              <a:rPr lang="en-GB" sz="3200" dirty="0" smtClean="0"/>
              <a:t>BY </a:t>
            </a:r>
            <a:br>
              <a:rPr lang="en-GB" sz="3200" dirty="0" smtClean="0"/>
            </a:br>
            <a:r>
              <a:rPr lang="en-GB" sz="3200" dirty="0" smtClean="0"/>
              <a:t>PT MARYAM YUSUF ALI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602038"/>
            <a:ext cx="7559055" cy="235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473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QUADS (QUADRUPED)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It is constructed of aluminum and aluminum tubing with a broad base of support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Each leg is covered with rubber tip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The legs closest to the patient’s body are generally shorter and may be angled to allow foot clearance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It is adjustable in height 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Advantages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Adjustable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It provides a broad-based support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036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Disadvantages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Expensive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Not practically fit for stair climbing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Pressure exerted by the hand might not be centered over the cane and might result in patient complaining of instability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271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USER\Desktop\QU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8227" y="1285739"/>
            <a:ext cx="3306651" cy="4690057"/>
          </a:xfrm>
          <a:prstGeom prst="rect">
            <a:avLst/>
          </a:prstGeom>
          <a:noFill/>
        </p:spPr>
      </p:pic>
      <p:pic>
        <p:nvPicPr>
          <p:cNvPr id="6" name="Picture 6" descr="C:\Users\USER\Desktop\Quad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1556" y="1160172"/>
            <a:ext cx="4932608" cy="46482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93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Measuring</a:t>
            </a:r>
            <a:r>
              <a:rPr lang="en-US" dirty="0" smtClean="0"/>
              <a:t> </a:t>
            </a:r>
            <a:r>
              <a:rPr lang="en-US" b="1" dirty="0" smtClean="0"/>
              <a:t>Canes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Place the cane approximately 6 inches from the lateral boarder of the toes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Make use of two landmarks</a:t>
            </a:r>
          </a:p>
          <a:p>
            <a:pPr lvl="1" algn="just"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Greater trochanter</a:t>
            </a:r>
          </a:p>
          <a:p>
            <a:pPr lvl="1" algn="just"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Angle of the elbow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top of the cane should be approximately at the level of the greater trochanter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Flex the elbow to about 20</a:t>
            </a:r>
            <a:r>
              <a:rPr lang="en-US" baseline="30000" dirty="0" smtClean="0">
                <a:solidFill>
                  <a:schemeClr val="tx1"/>
                </a:solidFill>
              </a:rPr>
              <a:t>0 </a:t>
            </a:r>
            <a:r>
              <a:rPr lang="en-US" dirty="0" smtClean="0">
                <a:solidFill>
                  <a:schemeClr val="tx1"/>
                </a:solidFill>
              </a:rPr>
              <a:t>to 30</a:t>
            </a:r>
            <a:r>
              <a:rPr lang="en-US" baseline="30000" dirty="0" smtClean="0">
                <a:solidFill>
                  <a:schemeClr val="tx1"/>
                </a:solidFill>
              </a:rPr>
              <a:t>0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746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Canes Gait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Hold the cane in the upper extremity opposite the affected limb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Move the cane and the affected extremity simultaneously (level surfaces ambulation)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When both lower limbs are weak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Look for most comfortable side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Consider the patient balance and endurance 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Prescribe tow canes when the need for stability arises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28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CRUTCHES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Most frequently used to improve balance and relieve weight bearing (fully or partially) on lower limb(s)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They are used bilaterally to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Increase BOS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Improve lateral stability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Transfer of body weight to the floor by the upper limbs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9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Crutches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 smtClean="0"/>
              <a:t>Axillary/Regular Crutches</a:t>
            </a:r>
          </a:p>
          <a:p>
            <a:r>
              <a:rPr lang="en-US" dirty="0" smtClean="0"/>
              <a:t>Made of light wood or </a:t>
            </a:r>
            <a:r>
              <a:rPr lang="en-US" dirty="0" err="1" smtClean="0"/>
              <a:t>aluminium</a:t>
            </a:r>
            <a:endParaRPr lang="en-US" dirty="0" smtClean="0"/>
          </a:p>
          <a:p>
            <a:r>
              <a:rPr lang="en-US" dirty="0" smtClean="0"/>
              <a:t>Contains axillary bar, hand piece and a double uprights that are joined distally by a single leg (for height adjustment) covered with a rubber suction tip</a:t>
            </a:r>
          </a:p>
          <a:p>
            <a:r>
              <a:rPr lang="en-US" b="1" dirty="0" smtClean="0"/>
              <a:t>Advantages</a:t>
            </a:r>
          </a:p>
          <a:p>
            <a:pPr lvl="1"/>
            <a:r>
              <a:rPr lang="en-US" dirty="0" smtClean="0"/>
              <a:t>Improvement of balance and lateral stability</a:t>
            </a:r>
          </a:p>
          <a:p>
            <a:pPr lvl="1"/>
            <a:r>
              <a:rPr lang="en-US" dirty="0" smtClean="0"/>
              <a:t>Provides functional ambulation with restricted weight bearing</a:t>
            </a:r>
          </a:p>
          <a:p>
            <a:pPr lvl="1"/>
            <a:r>
              <a:rPr lang="en-US" dirty="0" smtClean="0"/>
              <a:t>Easily adjustable</a:t>
            </a:r>
          </a:p>
          <a:p>
            <a:pPr lvl="1"/>
            <a:r>
              <a:rPr lang="en-US" dirty="0" smtClean="0"/>
              <a:t>Inexpensive if made of wood</a:t>
            </a:r>
          </a:p>
          <a:p>
            <a:pPr lvl="1"/>
            <a:r>
              <a:rPr lang="en-US" dirty="0" smtClean="0"/>
              <a:t>Can be used for stair climbing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238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Disadvantages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Its usage is awkward in small areas and crowded areas</a:t>
            </a:r>
          </a:p>
          <a:p>
            <a:pPr lvl="1"/>
            <a:r>
              <a:rPr lang="en-US" dirty="0" smtClean="0"/>
              <a:t>Leaning on the axillary bars can damage nervous and vascular structures in the axilla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315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073" y="1047750"/>
            <a:ext cx="8976575" cy="47625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235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Measuring Crutches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Standing Position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Put the patient in parallel bars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Take the measurement 2 inches (using the width of 2 fingers) below the anterior axillary fold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The distal end of the crutches should come to a point 2 inches lateral and 6 inches anterior to the foot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Subtract 16 inches from the height of the patient to get the general estimate of the crutch height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Adjust hand piece to provide 20</a:t>
            </a:r>
            <a:r>
              <a:rPr lang="en-US" baseline="30000" dirty="0" smtClean="0">
                <a:solidFill>
                  <a:schemeClr val="tx1"/>
                </a:solidFill>
              </a:rPr>
              <a:t>0 </a:t>
            </a:r>
            <a:r>
              <a:rPr lang="en-US" dirty="0" smtClean="0">
                <a:solidFill>
                  <a:schemeClr val="tx1"/>
                </a:solidFill>
              </a:rPr>
              <a:t>to 30</a:t>
            </a:r>
            <a:r>
              <a:rPr lang="en-US" baseline="30000" dirty="0" smtClean="0">
                <a:solidFill>
                  <a:schemeClr val="tx1"/>
                </a:solidFill>
              </a:rPr>
              <a:t>0</a:t>
            </a:r>
            <a:r>
              <a:rPr lang="en-US" dirty="0" smtClean="0">
                <a:solidFill>
                  <a:schemeClr val="tx1"/>
                </a:solidFill>
              </a:rPr>
              <a:t> of elbow flexion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Supine Position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Take the measurement from anterior axillary fold to a surface point (mat, couch or bed)  6 to 8 inches (5 -7.5cm) from the lateral boarder of the heel.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4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WALKING AIDS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Walking aids are sometimes also referred to as ambulatory assistive devices.</a:t>
            </a:r>
          </a:p>
          <a:p>
            <a:r>
              <a:rPr lang="en-GB" dirty="0" smtClean="0"/>
              <a:t>A walking aid is one of many devices a patient may be issued in order to improve their walking pattern (gait), balance or safety while mobilizing independently.</a:t>
            </a:r>
          </a:p>
          <a:p>
            <a:r>
              <a:rPr lang="en-GB" dirty="0" smtClean="0"/>
              <a:t>They can also be a means of transferring weight from the upper limb to the ground, in cases where reducing weight bearing on the lower limb is desired.</a:t>
            </a:r>
          </a:p>
          <a:p>
            <a:r>
              <a:rPr lang="en-GB" dirty="0" smtClean="0"/>
              <a:t>Examples include crutches, canes, </a:t>
            </a:r>
            <a:r>
              <a:rPr lang="en-GB" dirty="0" err="1" smtClean="0"/>
              <a:t>quadripods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13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Forearm</a:t>
            </a:r>
            <a:r>
              <a:rPr lang="en-US" dirty="0" smtClean="0"/>
              <a:t> </a:t>
            </a:r>
            <a:r>
              <a:rPr lang="en-US" b="1" dirty="0" smtClean="0"/>
              <a:t>Crutches (Elbow crutches)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Their design include a single upright a forearm cup and handgrip.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Measurement 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Carried out in standing position in parallel 	bars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Position the distal end of the crutch at a point 2 inches lateral and 6 inches anterior to the foot.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Adjust the elbow angle to 20</a:t>
            </a:r>
            <a:r>
              <a:rPr lang="en-US" baseline="30000" dirty="0" smtClean="0">
                <a:solidFill>
                  <a:schemeClr val="tx1"/>
                </a:solidFill>
              </a:rPr>
              <a:t>0 </a:t>
            </a:r>
            <a:r>
              <a:rPr lang="en-US" dirty="0" smtClean="0">
                <a:solidFill>
                  <a:schemeClr val="tx1"/>
                </a:solidFill>
              </a:rPr>
              <a:t>to 30</a:t>
            </a:r>
            <a:r>
              <a:rPr lang="en-US" baseline="30000" dirty="0" smtClean="0">
                <a:solidFill>
                  <a:schemeClr val="tx1"/>
                </a:solidFill>
              </a:rPr>
              <a:t>0 </a:t>
            </a:r>
            <a:r>
              <a:rPr lang="en-US" dirty="0" smtClean="0">
                <a:solidFill>
                  <a:schemeClr val="tx1"/>
                </a:solidFill>
              </a:rPr>
              <a:t> of flexion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Forearm cuff should be placed on the proximal third of the forearm, approximately 1 to 1.5 inches below the elbow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853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324" y="991673"/>
            <a:ext cx="6722772" cy="51515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875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Gutter Crutches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additional type of crutch which is composed of a padded forearm support made up of a metal, a strap and adjustable </a:t>
            </a:r>
            <a:r>
              <a:rPr lang="en-GB" dirty="0" err="1" smtClean="0"/>
              <a:t>handpiece</a:t>
            </a:r>
            <a:r>
              <a:rPr lang="en-GB" dirty="0" smtClean="0"/>
              <a:t> with a rubber ferrule.</a:t>
            </a:r>
          </a:p>
          <a:p>
            <a:r>
              <a:rPr lang="en-GB" dirty="0" smtClean="0"/>
              <a:t>These crutches are used for patients who are partial weight bearing.</a:t>
            </a:r>
          </a:p>
          <a:p>
            <a:r>
              <a:rPr lang="en-GB" dirty="0"/>
              <a:t>T</a:t>
            </a:r>
            <a:r>
              <a:rPr lang="en-GB" dirty="0" smtClean="0"/>
              <a:t>hey are particularly useful for clients with </a:t>
            </a:r>
            <a:r>
              <a:rPr lang="en-GB" dirty="0" smtClean="0"/>
              <a:t>rheumatoid</a:t>
            </a:r>
            <a:r>
              <a:rPr lang="en-GB" dirty="0" smtClean="0"/>
              <a:t> conditions.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617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715" y="219075"/>
            <a:ext cx="7006108" cy="64198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43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Important Point for the Use of Crutches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NOTE:</a:t>
            </a:r>
          </a:p>
          <a:p>
            <a:pPr lvl="1" algn="just"/>
            <a:r>
              <a:rPr lang="en-US" dirty="0" smtClean="0"/>
              <a:t>Selection of a patient gait pattern is based on patient’s balance, coordination, muscle function and weight bearing.</a:t>
            </a:r>
          </a:p>
          <a:p>
            <a:pPr lvl="1" algn="just"/>
            <a:r>
              <a:rPr lang="en-US" dirty="0" smtClean="0"/>
              <a:t>Gait patterns differ in their energy	requirements, BOS and the speed with	which they can be executed.</a:t>
            </a:r>
          </a:p>
          <a:p>
            <a:pPr lvl="1" algn="just"/>
            <a:r>
              <a:rPr lang="en-US" dirty="0" smtClean="0"/>
              <a:t>During crutch walking, the body weight should be borne on the hands and not on the axillary regions</a:t>
            </a:r>
          </a:p>
          <a:p>
            <a:pPr lvl="1" algn="just"/>
            <a:r>
              <a:rPr lang="en-US" dirty="0" smtClean="0"/>
              <a:t>Balance will be optimal by always maintaining wide BOS</a:t>
            </a:r>
          </a:p>
          <a:p>
            <a:pPr lvl="1" algn="just"/>
            <a:r>
              <a:rPr lang="en-US" dirty="0" smtClean="0"/>
              <a:t>Hold axillary bars close to the chest while using standard crutches to provide lateral stability</a:t>
            </a:r>
          </a:p>
          <a:p>
            <a:pPr lvl="1" algn="just"/>
            <a:r>
              <a:rPr lang="en-US" dirty="0" smtClean="0"/>
              <a:t>Caution the patient about the importance of holding the head up and maintaining good postural alignment during ambulation</a:t>
            </a:r>
          </a:p>
          <a:p>
            <a:pPr lvl="1" algn="just"/>
            <a:r>
              <a:rPr lang="en-US" dirty="0" smtClean="0"/>
              <a:t>Turning should be accomplished by stepping in a small circle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54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Gait Patterns for the use of Crutches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Three-point gait</a:t>
            </a:r>
          </a:p>
          <a:p>
            <a:pPr lvl="1"/>
            <a:r>
              <a:rPr lang="en-US" dirty="0" smtClean="0"/>
              <a:t>There is three points of floor contact</a:t>
            </a:r>
          </a:p>
          <a:p>
            <a:pPr lvl="1"/>
            <a:r>
              <a:rPr lang="en-US" dirty="0" smtClean="0"/>
              <a:t>Usually used for non-weight bearing cases</a:t>
            </a:r>
          </a:p>
          <a:p>
            <a:pPr lvl="1"/>
            <a:r>
              <a:rPr lang="en-US" dirty="0" smtClean="0"/>
              <a:t>Body weight is borne on the crutches and the unaffected lower extremity</a:t>
            </a:r>
          </a:p>
          <a:p>
            <a:pPr lvl="1"/>
            <a:r>
              <a:rPr lang="en-US" dirty="0" smtClean="0"/>
              <a:t>Patient stands at the middle of the crutches and then places the crutches  </a:t>
            </a:r>
          </a:p>
          <a:p>
            <a:pPr lvl="1"/>
            <a:r>
              <a:rPr lang="en-US" dirty="0" smtClean="0"/>
              <a:t>Then hops to the level of the crutches</a:t>
            </a:r>
          </a:p>
          <a:p>
            <a:r>
              <a:rPr lang="en-US" b="1" dirty="0" smtClean="0"/>
              <a:t>Partial-weight bearing gait</a:t>
            </a:r>
          </a:p>
          <a:p>
            <a:pPr lvl="1"/>
            <a:r>
              <a:rPr lang="en-US" dirty="0" smtClean="0"/>
              <a:t>A modification of the three-point gait</a:t>
            </a:r>
          </a:p>
          <a:p>
            <a:pPr lvl="1"/>
            <a:r>
              <a:rPr lang="en-US" dirty="0" smtClean="0"/>
              <a:t>Weight is borne partially on both crutches and the affected extremity</a:t>
            </a:r>
          </a:p>
          <a:p>
            <a:pPr lvl="1"/>
            <a:r>
              <a:rPr lang="en-US" dirty="0" smtClean="0"/>
              <a:t>Emphasis on the use of a normal heel-toe progression on the affected extremity</a:t>
            </a:r>
          </a:p>
          <a:p>
            <a:r>
              <a:rPr lang="en-US" b="1" dirty="0" smtClean="0"/>
              <a:t>Four-point gait</a:t>
            </a:r>
          </a:p>
          <a:p>
            <a:pPr lvl="1"/>
            <a:r>
              <a:rPr lang="en-US" dirty="0" smtClean="0"/>
              <a:t>This provides slow and stable gait</a:t>
            </a:r>
          </a:p>
          <a:p>
            <a:pPr lvl="1"/>
            <a:r>
              <a:rPr lang="en-US" dirty="0" smtClean="0"/>
              <a:t>Used with bilateral involvement of lower extremity due to poor balance, incoordination, or muscle weakness</a:t>
            </a:r>
          </a:p>
          <a:p>
            <a:pPr lvl="1"/>
            <a:r>
              <a:rPr lang="en-US" dirty="0" smtClean="0"/>
              <a:t>One crutch is advances and then opposite lower extremity is advanced</a:t>
            </a:r>
          </a:p>
          <a:p>
            <a:pPr lvl="1"/>
            <a:endParaRPr lang="en-U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490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Two-point gait</a:t>
            </a:r>
            <a:endParaRPr lang="en-US" dirty="0" smtClean="0"/>
          </a:p>
          <a:p>
            <a:pPr lvl="1"/>
            <a:r>
              <a:rPr lang="en-US" dirty="0" smtClean="0"/>
              <a:t>Similar to four-point gait but less stable because only two points of floor contact are maintained</a:t>
            </a:r>
          </a:p>
          <a:p>
            <a:pPr lvl="1"/>
            <a:r>
              <a:rPr lang="en-US" dirty="0" smtClean="0"/>
              <a:t>It closely simulates normal gait because opposite lower and upper extremities move together.</a:t>
            </a:r>
          </a:p>
          <a:p>
            <a:r>
              <a:rPr lang="en-US" b="1" dirty="0" smtClean="0"/>
              <a:t>Swing-to</a:t>
            </a:r>
          </a:p>
          <a:p>
            <a:pPr lvl="1"/>
            <a:r>
              <a:rPr lang="en-US" dirty="0" smtClean="0"/>
              <a:t>Involves forward movement of both crutches simultaneously , and the lower extremities </a:t>
            </a:r>
            <a:r>
              <a:rPr lang="en-US" b="1" dirty="0" smtClean="0"/>
              <a:t>swing to </a:t>
            </a:r>
            <a:r>
              <a:rPr lang="en-US" dirty="0" smtClean="0"/>
              <a:t>the crutches.</a:t>
            </a:r>
          </a:p>
          <a:p>
            <a:pPr lvl="1"/>
            <a:r>
              <a:rPr lang="en-US" dirty="0" smtClean="0"/>
              <a:t>Used when there is bilateral lower extremity involvement</a:t>
            </a:r>
          </a:p>
          <a:p>
            <a:r>
              <a:rPr lang="en-US" b="1" dirty="0" smtClean="0"/>
              <a:t>Swing-through</a:t>
            </a:r>
          </a:p>
          <a:p>
            <a:pPr lvl="1"/>
            <a:r>
              <a:rPr lang="en-US" dirty="0" smtClean="0"/>
              <a:t>Involves forward movement of the crutches together, but the lower extremities are </a:t>
            </a:r>
            <a:r>
              <a:rPr lang="en-US" b="1" dirty="0" smtClean="0"/>
              <a:t>swung beyond </a:t>
            </a:r>
            <a:r>
              <a:rPr lang="en-US" dirty="0" smtClean="0"/>
              <a:t>the crutches</a:t>
            </a:r>
          </a:p>
          <a:p>
            <a:pPr lvl="1"/>
            <a:r>
              <a:rPr lang="en-US" dirty="0" smtClean="0"/>
              <a:t>Used when there is bilateral lower extremity involvement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343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9262" y="3296992"/>
            <a:ext cx="6877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THANK YOU FOR LISTENING</a:t>
            </a:r>
            <a:endParaRPr lang="en-GB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8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Canes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Canes or walking sticks are designed to 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 smtClean="0"/>
              <a:t>Provide balance and support in standing and walking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 smtClean="0"/>
              <a:t>Take some pressure of one or both legs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 smtClean="0"/>
              <a:t>Improve sensory feedback for safety and security when walking</a:t>
            </a:r>
          </a:p>
          <a:p>
            <a:pPr marL="0" indent="0">
              <a:buNone/>
            </a:pPr>
            <a:r>
              <a:rPr lang="en-GB" dirty="0" smtClean="0"/>
              <a:t>Types of canes</a:t>
            </a:r>
          </a:p>
          <a:p>
            <a:pPr marL="0" indent="0">
              <a:buNone/>
            </a:pPr>
            <a:r>
              <a:rPr lang="en-GB" dirty="0" smtClean="0"/>
              <a:t>Three major varieties of canes are available and offer a range of support </a:t>
            </a:r>
          </a:p>
          <a:p>
            <a:r>
              <a:rPr lang="en-GB" dirty="0" smtClean="0"/>
              <a:t>Standard cane</a:t>
            </a:r>
          </a:p>
          <a:p>
            <a:r>
              <a:rPr lang="en-GB" dirty="0" smtClean="0"/>
              <a:t>Offset cane</a:t>
            </a:r>
          </a:p>
          <a:p>
            <a:r>
              <a:rPr lang="en-GB" dirty="0" smtClean="0"/>
              <a:t>Quadruped cane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64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Standard cane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They are generally made of aluminium</a:t>
            </a:r>
          </a:p>
          <a:p>
            <a:r>
              <a:rPr lang="en-GB" dirty="0" smtClean="0"/>
              <a:t>They are light weight and inexpensive</a:t>
            </a:r>
          </a:p>
          <a:p>
            <a:r>
              <a:rPr lang="en-GB" dirty="0" smtClean="0"/>
              <a:t>The shaft is usually straight, therefore depending on the handle force applied may not be positioned directly over the tip, which reduces stability.</a:t>
            </a:r>
          </a:p>
          <a:p>
            <a:pPr marL="0" indent="0">
              <a:buNone/>
            </a:pPr>
            <a:r>
              <a:rPr lang="en-GB" b="1" dirty="0" smtClean="0"/>
              <a:t>Advantages</a:t>
            </a:r>
            <a:r>
              <a:rPr lang="en-GB" dirty="0" smtClean="0"/>
              <a:t> </a:t>
            </a:r>
          </a:p>
          <a:p>
            <a:r>
              <a:rPr lang="en-GB" dirty="0" smtClean="0"/>
              <a:t>To increase balance</a:t>
            </a:r>
          </a:p>
          <a:p>
            <a:r>
              <a:rPr lang="en-GB" dirty="0" smtClean="0"/>
              <a:t>For </a:t>
            </a:r>
            <a:r>
              <a:rPr lang="en-GB" dirty="0" err="1" smtClean="0"/>
              <a:t>pt’s</a:t>
            </a:r>
            <a:r>
              <a:rPr lang="en-GB" dirty="0" smtClean="0"/>
              <a:t>  with minor lower extremity weakness</a:t>
            </a:r>
          </a:p>
          <a:p>
            <a:r>
              <a:rPr lang="en-GB" dirty="0" smtClean="0"/>
              <a:t>For small amount of weight bearing reduction</a:t>
            </a:r>
          </a:p>
          <a:p>
            <a:pPr marL="0" indent="0">
              <a:buNone/>
            </a:pPr>
            <a:r>
              <a:rPr lang="en-GB" b="1" dirty="0" smtClean="0"/>
              <a:t>Disadvantages</a:t>
            </a:r>
          </a:p>
          <a:p>
            <a:r>
              <a:rPr lang="en-GB" dirty="0" smtClean="0"/>
              <a:t>Standard canes only provide limited support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43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914400"/>
            <a:ext cx="6858000" cy="526745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Offset Cane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868" y="1558344"/>
            <a:ext cx="7263684" cy="4559121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WALK CANE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It is constructed of aluminum and aluminum tubing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It provides a broad base of support with 4 points of floor contacts 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Each point is covered with a rubber tip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The legs farther from the patient’s body are angled to maintain floor contact and improve stability</a:t>
            </a:r>
          </a:p>
          <a:p>
            <a:pPr marL="514350" indent="-514350" algn="just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It can be folded flat and the height is adjustable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Advantages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it provides a very broad-based of support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more stable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can be folded for proper storage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2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Disadvantages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expensive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cannot be used on stairs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requires the use of a slow forward progression</a:t>
            </a:r>
          </a:p>
          <a:p>
            <a:pPr marL="514350" indent="-514350" algn="just"/>
            <a:r>
              <a:rPr lang="en-US" dirty="0" smtClean="0">
                <a:solidFill>
                  <a:schemeClr val="tx1"/>
                </a:solidFill>
              </a:rPr>
              <a:t>	pressure exerted might not be centered over the cane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92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 result for walk can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5172" y="1068946"/>
            <a:ext cx="5666704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11C6-4579-4AEA-81EB-B219CB00F0F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980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1026</Words>
  <Application>Microsoft Office PowerPoint</Application>
  <PresentationFormat>Widescreen</PresentationFormat>
  <Paragraphs>174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PST 321 PRACTICAL CLASS 300 LEVEL DPT WALKING AIDS BY  PT MARYAM YUSUF ALI</vt:lpstr>
      <vt:lpstr>WALKING AIDS</vt:lpstr>
      <vt:lpstr>Canes </vt:lpstr>
      <vt:lpstr>Standard cane</vt:lpstr>
      <vt:lpstr>PowerPoint Presentation</vt:lpstr>
      <vt:lpstr>Offset Cane</vt:lpstr>
      <vt:lpstr>WALK CANE</vt:lpstr>
      <vt:lpstr>Cont.</vt:lpstr>
      <vt:lpstr>PowerPoint Presentation</vt:lpstr>
      <vt:lpstr>QUADS (QUADRUPED)</vt:lpstr>
      <vt:lpstr>Cont.</vt:lpstr>
      <vt:lpstr>PowerPoint Presentation</vt:lpstr>
      <vt:lpstr>Measuring Canes</vt:lpstr>
      <vt:lpstr>Canes Gait Pattern</vt:lpstr>
      <vt:lpstr>CRUTCHES</vt:lpstr>
      <vt:lpstr>Types of Crutches</vt:lpstr>
      <vt:lpstr>Cont.</vt:lpstr>
      <vt:lpstr>PowerPoint Presentation</vt:lpstr>
      <vt:lpstr>Measuring Crutches</vt:lpstr>
      <vt:lpstr>Forearm Crutches (Elbow crutches)</vt:lpstr>
      <vt:lpstr>PowerPoint Presentation</vt:lpstr>
      <vt:lpstr>Gutter Crutches</vt:lpstr>
      <vt:lpstr>PowerPoint Presentation</vt:lpstr>
      <vt:lpstr>Important Point for the Use of Crutches</vt:lpstr>
      <vt:lpstr>Gait Patterns for the use of Crutches</vt:lpstr>
      <vt:lpstr>Cont.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PST 321 PRACTICAL CLASS 300 LEVEL DPT WALKING AIDS BY  PT MARYAM YUSUF ALI</dc:title>
  <dc:creator>MARYAM</dc:creator>
  <cp:lastModifiedBy>MARYAM</cp:lastModifiedBy>
  <cp:revision>66</cp:revision>
  <dcterms:created xsi:type="dcterms:W3CDTF">2025-03-18T00:49:04Z</dcterms:created>
  <dcterms:modified xsi:type="dcterms:W3CDTF">2025-03-18T02:08:41Z</dcterms:modified>
</cp:coreProperties>
</file>